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91" r:id="rId4"/>
    <p:sldId id="398" r:id="rId5"/>
    <p:sldId id="399" r:id="rId6"/>
    <p:sldId id="297" r:id="rId7"/>
    <p:sldId id="293" r:id="rId8"/>
    <p:sldId id="296" r:id="rId9"/>
    <p:sldId id="307" r:id="rId10"/>
    <p:sldId id="308" r:id="rId11"/>
    <p:sldId id="310" r:id="rId12"/>
    <p:sldId id="312" r:id="rId13"/>
    <p:sldId id="313" r:id="rId14"/>
    <p:sldId id="314" r:id="rId15"/>
    <p:sldId id="386" r:id="rId16"/>
    <p:sldId id="388" r:id="rId17"/>
    <p:sldId id="393" r:id="rId18"/>
    <p:sldId id="326" r:id="rId19"/>
    <p:sldId id="327" r:id="rId20"/>
    <p:sldId id="328" r:id="rId21"/>
    <p:sldId id="333" r:id="rId22"/>
    <p:sldId id="395" r:id="rId23"/>
    <p:sldId id="396" r:id="rId24"/>
    <p:sldId id="335" r:id="rId25"/>
    <p:sldId id="345" r:id="rId26"/>
    <p:sldId id="394" r:id="rId2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D5AF4B27-E3AD-4F22-BA8A-52E6BBB0535F}">
          <p14:sldIdLst>
            <p14:sldId id="256"/>
            <p14:sldId id="258"/>
            <p14:sldId id="291"/>
            <p14:sldId id="398"/>
            <p14:sldId id="399"/>
            <p14:sldId id="297"/>
            <p14:sldId id="293"/>
            <p14:sldId id="296"/>
            <p14:sldId id="307"/>
            <p14:sldId id="308"/>
            <p14:sldId id="310"/>
            <p14:sldId id="312"/>
            <p14:sldId id="313"/>
            <p14:sldId id="314"/>
            <p14:sldId id="386"/>
            <p14:sldId id="388"/>
            <p14:sldId id="393"/>
            <p14:sldId id="326"/>
            <p14:sldId id="327"/>
            <p14:sldId id="328"/>
            <p14:sldId id="333"/>
            <p14:sldId id="395"/>
            <p14:sldId id="396"/>
            <p14:sldId id="335"/>
            <p14:sldId id="345"/>
            <p14:sldId id="3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fan Pfeifer" initials="S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727E"/>
    <a:srgbClr val="569779"/>
    <a:srgbClr val="3F6E92"/>
    <a:srgbClr val="D0651C"/>
    <a:srgbClr val="F4B183"/>
    <a:srgbClr val="6EAA9C"/>
    <a:srgbClr val="90DCCE"/>
    <a:srgbClr val="009174"/>
    <a:srgbClr val="606060"/>
    <a:srgbClr val="E48A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94" autoAdjust="0"/>
  </p:normalViewPr>
  <p:slideViewPr>
    <p:cSldViewPr snapToGrid="0" snapToObjects="1">
      <p:cViewPr varScale="1">
        <p:scale>
          <a:sx n="62" d="100"/>
          <a:sy n="62" d="100"/>
        </p:scale>
        <p:origin x="792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BEDD83-9502-8E41-BEEE-C1AB551BB21A}" type="doc">
      <dgm:prSet loTypeId="urn:microsoft.com/office/officeart/2005/8/layout/hProcess9" loCatId="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B2DEA722-2828-E24E-BDD0-40B42C901FA5}">
      <dgm:prSet custT="1"/>
      <dgm:spPr/>
      <dgm:t>
        <a:bodyPr/>
        <a:lstStyle/>
        <a:p>
          <a:pPr rtl="0"/>
          <a:r>
            <a:rPr lang="en-US" sz="2000" b="1" dirty="0">
              <a:solidFill>
                <a:srgbClr val="3D727E"/>
              </a:solidFill>
            </a:rPr>
            <a:t>Project Outline</a:t>
          </a:r>
          <a:endParaRPr lang="en-US" sz="2000" dirty="0">
            <a:solidFill>
              <a:srgbClr val="3D727E"/>
            </a:solidFill>
          </a:endParaRPr>
        </a:p>
      </dgm:t>
    </dgm:pt>
    <dgm:pt modelId="{A6380EFA-CFBC-4846-82F1-7D557CE06595}" type="parTrans" cxnId="{C41293F1-1413-F44A-A8CF-BA716FA83B45}">
      <dgm:prSet/>
      <dgm:spPr/>
      <dgm:t>
        <a:bodyPr/>
        <a:lstStyle/>
        <a:p>
          <a:endParaRPr lang="en-US" sz="2000">
            <a:solidFill>
              <a:srgbClr val="3D727E"/>
            </a:solidFill>
          </a:endParaRPr>
        </a:p>
      </dgm:t>
    </dgm:pt>
    <dgm:pt modelId="{58CE6921-1787-EA45-B413-EE38A4114F6F}" type="sibTrans" cxnId="{C41293F1-1413-F44A-A8CF-BA716FA83B45}">
      <dgm:prSet/>
      <dgm:spPr/>
      <dgm:t>
        <a:bodyPr/>
        <a:lstStyle/>
        <a:p>
          <a:endParaRPr lang="en-US" sz="2000">
            <a:solidFill>
              <a:srgbClr val="3D727E"/>
            </a:solidFill>
          </a:endParaRPr>
        </a:p>
      </dgm:t>
    </dgm:pt>
    <dgm:pt modelId="{EB8B721C-6829-4643-AE6C-2934A5A16CCC}">
      <dgm:prSet custT="1"/>
      <dgm:spPr/>
      <dgm:t>
        <a:bodyPr/>
        <a:lstStyle/>
        <a:p>
          <a:pPr rtl="0"/>
          <a:r>
            <a:rPr lang="en-US" sz="2000" b="1" dirty="0">
              <a:solidFill>
                <a:srgbClr val="3D727E"/>
              </a:solidFill>
            </a:rPr>
            <a:t>CAESES Parametric model</a:t>
          </a:r>
          <a:endParaRPr lang="en-US" sz="2000" dirty="0">
            <a:solidFill>
              <a:srgbClr val="3D727E"/>
            </a:solidFill>
          </a:endParaRPr>
        </a:p>
      </dgm:t>
    </dgm:pt>
    <dgm:pt modelId="{53A0C9CD-19A7-3148-A08B-450B10E1ED82}" type="parTrans" cxnId="{5EE83999-4740-814E-8881-778385F35207}">
      <dgm:prSet/>
      <dgm:spPr/>
      <dgm:t>
        <a:bodyPr/>
        <a:lstStyle/>
        <a:p>
          <a:endParaRPr lang="en-US" sz="2000">
            <a:solidFill>
              <a:srgbClr val="3D727E"/>
            </a:solidFill>
          </a:endParaRPr>
        </a:p>
      </dgm:t>
    </dgm:pt>
    <dgm:pt modelId="{0F026B55-1154-204D-A3ED-ADD324CCAE39}" type="sibTrans" cxnId="{5EE83999-4740-814E-8881-778385F35207}">
      <dgm:prSet/>
      <dgm:spPr/>
      <dgm:t>
        <a:bodyPr/>
        <a:lstStyle/>
        <a:p>
          <a:endParaRPr lang="en-US" sz="2000">
            <a:solidFill>
              <a:srgbClr val="3D727E"/>
            </a:solidFill>
          </a:endParaRPr>
        </a:p>
      </dgm:t>
    </dgm:pt>
    <dgm:pt modelId="{9676DBB1-AF1F-2842-8B5E-62DA27294BCA}">
      <dgm:prSet custT="1"/>
      <dgm:spPr/>
      <dgm:t>
        <a:bodyPr/>
        <a:lstStyle/>
        <a:p>
          <a:pPr rtl="0"/>
          <a:r>
            <a:rPr lang="en-US" sz="2000" b="1" dirty="0">
              <a:solidFill>
                <a:srgbClr val="3D727E"/>
              </a:solidFill>
            </a:rPr>
            <a:t>Potential flow calculations</a:t>
          </a:r>
          <a:endParaRPr lang="en-US" sz="2000" dirty="0">
            <a:solidFill>
              <a:srgbClr val="3D727E"/>
            </a:solidFill>
          </a:endParaRPr>
        </a:p>
      </dgm:t>
    </dgm:pt>
    <dgm:pt modelId="{C32EACB6-22E5-B84B-A4C4-7A6BE25F80A2}" type="parTrans" cxnId="{9DEBCF53-6132-AC48-993D-0E1B044DABBA}">
      <dgm:prSet/>
      <dgm:spPr/>
      <dgm:t>
        <a:bodyPr/>
        <a:lstStyle/>
        <a:p>
          <a:endParaRPr lang="en-US" sz="2000">
            <a:solidFill>
              <a:srgbClr val="3D727E"/>
            </a:solidFill>
          </a:endParaRPr>
        </a:p>
      </dgm:t>
    </dgm:pt>
    <dgm:pt modelId="{048A65FF-1F0D-EB4F-9885-D2538232543D}" type="sibTrans" cxnId="{9DEBCF53-6132-AC48-993D-0E1B044DABBA}">
      <dgm:prSet/>
      <dgm:spPr/>
      <dgm:t>
        <a:bodyPr/>
        <a:lstStyle/>
        <a:p>
          <a:endParaRPr lang="en-US" sz="2000">
            <a:solidFill>
              <a:srgbClr val="3D727E"/>
            </a:solidFill>
          </a:endParaRPr>
        </a:p>
      </dgm:t>
    </dgm:pt>
    <dgm:pt modelId="{0A8B70B7-27B7-1A42-AEF8-CCB5AF52A3AC}">
      <dgm:prSet custT="1"/>
      <dgm:spPr/>
      <dgm:t>
        <a:bodyPr/>
        <a:lstStyle/>
        <a:p>
          <a:pPr rtl="0"/>
          <a:r>
            <a:rPr lang="en-US" sz="2000" b="1" dirty="0">
              <a:solidFill>
                <a:srgbClr val="3D727E"/>
              </a:solidFill>
            </a:rPr>
            <a:t>Global Optimization</a:t>
          </a:r>
          <a:endParaRPr lang="en-US" sz="2000" dirty="0">
            <a:solidFill>
              <a:srgbClr val="3D727E"/>
            </a:solidFill>
          </a:endParaRPr>
        </a:p>
      </dgm:t>
    </dgm:pt>
    <dgm:pt modelId="{44DAB0FF-6F66-0C4A-AE7E-4F4FB7793B10}" type="parTrans" cxnId="{CF82090A-07EE-AD41-8AAF-EF4A1AF4CE5C}">
      <dgm:prSet/>
      <dgm:spPr/>
      <dgm:t>
        <a:bodyPr/>
        <a:lstStyle/>
        <a:p>
          <a:endParaRPr lang="en-US" sz="2000">
            <a:solidFill>
              <a:srgbClr val="3D727E"/>
            </a:solidFill>
          </a:endParaRPr>
        </a:p>
      </dgm:t>
    </dgm:pt>
    <dgm:pt modelId="{CB3A4D8B-F898-A841-9ABA-8FA834E4BB37}" type="sibTrans" cxnId="{CF82090A-07EE-AD41-8AAF-EF4A1AF4CE5C}">
      <dgm:prSet/>
      <dgm:spPr/>
      <dgm:t>
        <a:bodyPr/>
        <a:lstStyle/>
        <a:p>
          <a:endParaRPr lang="en-US" sz="2000">
            <a:solidFill>
              <a:srgbClr val="3D727E"/>
            </a:solidFill>
          </a:endParaRPr>
        </a:p>
      </dgm:t>
    </dgm:pt>
    <dgm:pt modelId="{B7738E52-6123-044E-AF91-ACEDE46A0350}">
      <dgm:prSet custT="1"/>
      <dgm:spPr/>
      <dgm:t>
        <a:bodyPr/>
        <a:lstStyle/>
        <a:p>
          <a:pPr rtl="0"/>
          <a:r>
            <a:rPr lang="en-US" sz="2000" b="1" dirty="0">
              <a:solidFill>
                <a:srgbClr val="3D727E"/>
              </a:solidFill>
            </a:rPr>
            <a:t>Conclusions</a:t>
          </a:r>
          <a:endParaRPr lang="en-US" sz="2000" dirty="0">
            <a:solidFill>
              <a:srgbClr val="3D727E"/>
            </a:solidFill>
          </a:endParaRPr>
        </a:p>
      </dgm:t>
    </dgm:pt>
    <dgm:pt modelId="{1E794D93-B261-4F49-B196-0FEA7968FF47}" type="parTrans" cxnId="{6D850C55-9BFB-8848-9B70-8711EB5B8CCC}">
      <dgm:prSet/>
      <dgm:spPr/>
      <dgm:t>
        <a:bodyPr/>
        <a:lstStyle/>
        <a:p>
          <a:endParaRPr lang="en-US" sz="2000">
            <a:solidFill>
              <a:srgbClr val="3D727E"/>
            </a:solidFill>
          </a:endParaRPr>
        </a:p>
      </dgm:t>
    </dgm:pt>
    <dgm:pt modelId="{6EAAE44A-1547-1841-A278-26EDEDAB1906}" type="sibTrans" cxnId="{6D850C55-9BFB-8848-9B70-8711EB5B8CCC}">
      <dgm:prSet/>
      <dgm:spPr/>
      <dgm:t>
        <a:bodyPr/>
        <a:lstStyle/>
        <a:p>
          <a:endParaRPr lang="en-US" sz="2000">
            <a:solidFill>
              <a:srgbClr val="3D727E"/>
            </a:solidFill>
          </a:endParaRPr>
        </a:p>
      </dgm:t>
    </dgm:pt>
    <dgm:pt modelId="{99FB5536-FBFB-0047-989D-3A8DFC4486B7}">
      <dgm:prSet custT="1"/>
      <dgm:spPr/>
      <dgm:t>
        <a:bodyPr/>
        <a:lstStyle/>
        <a:p>
          <a:r>
            <a:rPr lang="en-US" sz="2000" b="1" dirty="0">
              <a:solidFill>
                <a:srgbClr val="3D727E"/>
              </a:solidFill>
            </a:rPr>
            <a:t>Surrogate Models</a:t>
          </a:r>
        </a:p>
      </dgm:t>
    </dgm:pt>
    <dgm:pt modelId="{B68D65EB-2840-5B46-97EF-F053FB9FC2BF}" type="parTrans" cxnId="{99E84AF5-8821-554B-94F9-3B88C5C26BBD}">
      <dgm:prSet/>
      <dgm:spPr/>
      <dgm:t>
        <a:bodyPr/>
        <a:lstStyle/>
        <a:p>
          <a:endParaRPr lang="en-US"/>
        </a:p>
      </dgm:t>
    </dgm:pt>
    <dgm:pt modelId="{83FB33A1-A01A-AB45-8E4A-469E45975CB2}" type="sibTrans" cxnId="{99E84AF5-8821-554B-94F9-3B88C5C26BBD}">
      <dgm:prSet/>
      <dgm:spPr/>
      <dgm:t>
        <a:bodyPr/>
        <a:lstStyle/>
        <a:p>
          <a:endParaRPr lang="en-US"/>
        </a:p>
      </dgm:t>
    </dgm:pt>
    <dgm:pt modelId="{8F6A98D1-FA0A-CC42-930C-C820507E0145}" type="pres">
      <dgm:prSet presAssocID="{79BEDD83-9502-8E41-BEEE-C1AB551BB21A}" presName="CompostProcess" presStyleCnt="0">
        <dgm:presLayoutVars>
          <dgm:dir/>
          <dgm:resizeHandles val="exact"/>
        </dgm:presLayoutVars>
      </dgm:prSet>
      <dgm:spPr/>
    </dgm:pt>
    <dgm:pt modelId="{8F78A253-926F-0F4A-890D-FCF601113AAE}" type="pres">
      <dgm:prSet presAssocID="{79BEDD83-9502-8E41-BEEE-C1AB551BB21A}" presName="arrow" presStyleLbl="bgShp" presStyleIdx="0" presStyleCnt="1"/>
      <dgm:spPr/>
    </dgm:pt>
    <dgm:pt modelId="{BADC02CB-8509-A54D-8FAD-39DBDC60E15A}" type="pres">
      <dgm:prSet presAssocID="{79BEDD83-9502-8E41-BEEE-C1AB551BB21A}" presName="linearProcess" presStyleCnt="0"/>
      <dgm:spPr/>
    </dgm:pt>
    <dgm:pt modelId="{819F359D-C394-BA40-92FA-85D6B9FF9757}" type="pres">
      <dgm:prSet presAssocID="{B2DEA722-2828-E24E-BDD0-40B42C901FA5}" presName="textNode" presStyleLbl="node1" presStyleIdx="0" presStyleCnt="6" custScaleX="511217" custLinFactNeighborX="41829">
        <dgm:presLayoutVars>
          <dgm:bulletEnabled val="1"/>
        </dgm:presLayoutVars>
      </dgm:prSet>
      <dgm:spPr/>
    </dgm:pt>
    <dgm:pt modelId="{F390D8EF-BD19-714A-B352-7D8BDDEC7B28}" type="pres">
      <dgm:prSet presAssocID="{58CE6921-1787-EA45-B413-EE38A4114F6F}" presName="sibTrans" presStyleCnt="0"/>
      <dgm:spPr/>
    </dgm:pt>
    <dgm:pt modelId="{F09AC404-E10F-754E-973A-0BDF40AAFC06}" type="pres">
      <dgm:prSet presAssocID="{EB8B721C-6829-4643-AE6C-2934A5A16CCC}" presName="textNode" presStyleLbl="node1" presStyleIdx="1" presStyleCnt="6" custScaleX="479217" custLinFactNeighborX="12648">
        <dgm:presLayoutVars>
          <dgm:bulletEnabled val="1"/>
        </dgm:presLayoutVars>
      </dgm:prSet>
      <dgm:spPr/>
    </dgm:pt>
    <dgm:pt modelId="{358A2207-55A9-AF4E-AA98-6411B8E7B1DD}" type="pres">
      <dgm:prSet presAssocID="{0F026B55-1154-204D-A3ED-ADD324CCAE39}" presName="sibTrans" presStyleCnt="0"/>
      <dgm:spPr/>
    </dgm:pt>
    <dgm:pt modelId="{7C161D22-EE50-4B42-BE41-7B063893A4EB}" type="pres">
      <dgm:prSet presAssocID="{9676DBB1-AF1F-2842-8B5E-62DA27294BCA}" presName="textNode" presStyleLbl="node1" presStyleIdx="2" presStyleCnt="6" custScaleX="507647" custLinFactNeighborX="-546">
        <dgm:presLayoutVars>
          <dgm:bulletEnabled val="1"/>
        </dgm:presLayoutVars>
      </dgm:prSet>
      <dgm:spPr/>
    </dgm:pt>
    <dgm:pt modelId="{AF658075-B432-6F45-AA76-166E3ED8071A}" type="pres">
      <dgm:prSet presAssocID="{048A65FF-1F0D-EB4F-9885-D2538232543D}" presName="sibTrans" presStyleCnt="0"/>
      <dgm:spPr/>
    </dgm:pt>
    <dgm:pt modelId="{828D29D4-9DC3-8C4E-80ED-8D7771487F44}" type="pres">
      <dgm:prSet presAssocID="{99FB5536-FBFB-0047-989D-3A8DFC4486B7}" presName="textNode" presStyleLbl="node1" presStyleIdx="3" presStyleCnt="6" custScaleX="433545" custLinFactNeighborX="-11652">
        <dgm:presLayoutVars>
          <dgm:bulletEnabled val="1"/>
        </dgm:presLayoutVars>
      </dgm:prSet>
      <dgm:spPr/>
    </dgm:pt>
    <dgm:pt modelId="{BE754433-0B96-7443-81D1-17183AAD7D74}" type="pres">
      <dgm:prSet presAssocID="{83FB33A1-A01A-AB45-8E4A-469E45975CB2}" presName="sibTrans" presStyleCnt="0"/>
      <dgm:spPr/>
    </dgm:pt>
    <dgm:pt modelId="{E97EED69-7027-DF49-8B09-EC0EC2250F2F}" type="pres">
      <dgm:prSet presAssocID="{0A8B70B7-27B7-1A42-AEF8-CCB5AF52A3AC}" presName="textNode" presStyleLbl="node1" presStyleIdx="4" presStyleCnt="6" custScaleX="549956" custLinFactNeighborX="-25378">
        <dgm:presLayoutVars>
          <dgm:bulletEnabled val="1"/>
        </dgm:presLayoutVars>
      </dgm:prSet>
      <dgm:spPr/>
    </dgm:pt>
    <dgm:pt modelId="{8997BC78-7478-AC41-A119-4CB1B06834BD}" type="pres">
      <dgm:prSet presAssocID="{CB3A4D8B-F898-A841-9ABA-8FA834E4BB37}" presName="sibTrans" presStyleCnt="0"/>
      <dgm:spPr/>
    </dgm:pt>
    <dgm:pt modelId="{E6BC9E95-1977-0043-BDB8-DF5770919644}" type="pres">
      <dgm:prSet presAssocID="{B7738E52-6123-044E-AF91-ACEDE46A0350}" presName="textNode" presStyleLbl="node1" presStyleIdx="5" presStyleCnt="6" custScaleX="507836" custLinFactNeighborX="-36808">
        <dgm:presLayoutVars>
          <dgm:bulletEnabled val="1"/>
        </dgm:presLayoutVars>
      </dgm:prSet>
      <dgm:spPr/>
    </dgm:pt>
  </dgm:ptLst>
  <dgm:cxnLst>
    <dgm:cxn modelId="{CF82090A-07EE-AD41-8AAF-EF4A1AF4CE5C}" srcId="{79BEDD83-9502-8E41-BEEE-C1AB551BB21A}" destId="{0A8B70B7-27B7-1A42-AEF8-CCB5AF52A3AC}" srcOrd="4" destOrd="0" parTransId="{44DAB0FF-6F66-0C4A-AE7E-4F4FB7793B10}" sibTransId="{CB3A4D8B-F898-A841-9ABA-8FA834E4BB37}"/>
    <dgm:cxn modelId="{2BC7512F-8F7D-4B45-810B-E2563E910195}" type="presOf" srcId="{B7738E52-6123-044E-AF91-ACEDE46A0350}" destId="{E6BC9E95-1977-0043-BDB8-DF5770919644}" srcOrd="0" destOrd="0" presId="urn:microsoft.com/office/officeart/2005/8/layout/hProcess9"/>
    <dgm:cxn modelId="{55DDCC42-C76D-CE4C-8174-39391938E65A}" type="presOf" srcId="{B2DEA722-2828-E24E-BDD0-40B42C901FA5}" destId="{819F359D-C394-BA40-92FA-85D6B9FF9757}" srcOrd="0" destOrd="0" presId="urn:microsoft.com/office/officeart/2005/8/layout/hProcess9"/>
    <dgm:cxn modelId="{0D175C64-B66F-234E-A8D8-0D324F3ACEA1}" type="presOf" srcId="{0A8B70B7-27B7-1A42-AEF8-CCB5AF52A3AC}" destId="{E97EED69-7027-DF49-8B09-EC0EC2250F2F}" srcOrd="0" destOrd="0" presId="urn:microsoft.com/office/officeart/2005/8/layout/hProcess9"/>
    <dgm:cxn modelId="{9DEBCF53-6132-AC48-993D-0E1B044DABBA}" srcId="{79BEDD83-9502-8E41-BEEE-C1AB551BB21A}" destId="{9676DBB1-AF1F-2842-8B5E-62DA27294BCA}" srcOrd="2" destOrd="0" parTransId="{C32EACB6-22E5-B84B-A4C4-7A6BE25F80A2}" sibTransId="{048A65FF-1F0D-EB4F-9885-D2538232543D}"/>
    <dgm:cxn modelId="{6D850C55-9BFB-8848-9B70-8711EB5B8CCC}" srcId="{79BEDD83-9502-8E41-BEEE-C1AB551BB21A}" destId="{B7738E52-6123-044E-AF91-ACEDE46A0350}" srcOrd="5" destOrd="0" parTransId="{1E794D93-B261-4F49-B196-0FEA7968FF47}" sibTransId="{6EAAE44A-1547-1841-A278-26EDEDAB1906}"/>
    <dgm:cxn modelId="{C3080579-545F-544E-9024-24EF51D45E00}" type="presOf" srcId="{99FB5536-FBFB-0047-989D-3A8DFC4486B7}" destId="{828D29D4-9DC3-8C4E-80ED-8D7771487F44}" srcOrd="0" destOrd="0" presId="urn:microsoft.com/office/officeart/2005/8/layout/hProcess9"/>
    <dgm:cxn modelId="{7EE8E17B-F078-2A48-9DF9-A327F66BEF6A}" type="presOf" srcId="{EB8B721C-6829-4643-AE6C-2934A5A16CCC}" destId="{F09AC404-E10F-754E-973A-0BDF40AAFC06}" srcOrd="0" destOrd="0" presId="urn:microsoft.com/office/officeart/2005/8/layout/hProcess9"/>
    <dgm:cxn modelId="{BCD35E85-721E-4146-A67A-4B8BE55F9AB4}" type="presOf" srcId="{79BEDD83-9502-8E41-BEEE-C1AB551BB21A}" destId="{8F6A98D1-FA0A-CC42-930C-C820507E0145}" srcOrd="0" destOrd="0" presId="urn:microsoft.com/office/officeart/2005/8/layout/hProcess9"/>
    <dgm:cxn modelId="{5EE83999-4740-814E-8881-778385F35207}" srcId="{79BEDD83-9502-8E41-BEEE-C1AB551BB21A}" destId="{EB8B721C-6829-4643-AE6C-2934A5A16CCC}" srcOrd="1" destOrd="0" parTransId="{53A0C9CD-19A7-3148-A08B-450B10E1ED82}" sibTransId="{0F026B55-1154-204D-A3ED-ADD324CCAE39}"/>
    <dgm:cxn modelId="{1D80AFA5-4225-AC43-8C1B-4E9FCFB703BC}" type="presOf" srcId="{9676DBB1-AF1F-2842-8B5E-62DA27294BCA}" destId="{7C161D22-EE50-4B42-BE41-7B063893A4EB}" srcOrd="0" destOrd="0" presId="urn:microsoft.com/office/officeart/2005/8/layout/hProcess9"/>
    <dgm:cxn modelId="{C41293F1-1413-F44A-A8CF-BA716FA83B45}" srcId="{79BEDD83-9502-8E41-BEEE-C1AB551BB21A}" destId="{B2DEA722-2828-E24E-BDD0-40B42C901FA5}" srcOrd="0" destOrd="0" parTransId="{A6380EFA-CFBC-4846-82F1-7D557CE06595}" sibTransId="{58CE6921-1787-EA45-B413-EE38A4114F6F}"/>
    <dgm:cxn modelId="{99E84AF5-8821-554B-94F9-3B88C5C26BBD}" srcId="{79BEDD83-9502-8E41-BEEE-C1AB551BB21A}" destId="{99FB5536-FBFB-0047-989D-3A8DFC4486B7}" srcOrd="3" destOrd="0" parTransId="{B68D65EB-2840-5B46-97EF-F053FB9FC2BF}" sibTransId="{83FB33A1-A01A-AB45-8E4A-469E45975CB2}"/>
    <dgm:cxn modelId="{46BA8D2A-992E-C040-8329-482EB6EE324B}" type="presParOf" srcId="{8F6A98D1-FA0A-CC42-930C-C820507E0145}" destId="{8F78A253-926F-0F4A-890D-FCF601113AAE}" srcOrd="0" destOrd="0" presId="urn:microsoft.com/office/officeart/2005/8/layout/hProcess9"/>
    <dgm:cxn modelId="{CC23A54F-3B04-5148-9798-0A4D2433648F}" type="presParOf" srcId="{8F6A98D1-FA0A-CC42-930C-C820507E0145}" destId="{BADC02CB-8509-A54D-8FAD-39DBDC60E15A}" srcOrd="1" destOrd="0" presId="urn:microsoft.com/office/officeart/2005/8/layout/hProcess9"/>
    <dgm:cxn modelId="{F2ED3822-235B-7142-91E8-4E7F8112BB44}" type="presParOf" srcId="{BADC02CB-8509-A54D-8FAD-39DBDC60E15A}" destId="{819F359D-C394-BA40-92FA-85D6B9FF9757}" srcOrd="0" destOrd="0" presId="urn:microsoft.com/office/officeart/2005/8/layout/hProcess9"/>
    <dgm:cxn modelId="{F353EBF0-8813-C748-A11A-CF873903AEED}" type="presParOf" srcId="{BADC02CB-8509-A54D-8FAD-39DBDC60E15A}" destId="{F390D8EF-BD19-714A-B352-7D8BDDEC7B28}" srcOrd="1" destOrd="0" presId="urn:microsoft.com/office/officeart/2005/8/layout/hProcess9"/>
    <dgm:cxn modelId="{0EE639AA-7B49-9D45-9BE2-B7B8690F5CD9}" type="presParOf" srcId="{BADC02CB-8509-A54D-8FAD-39DBDC60E15A}" destId="{F09AC404-E10F-754E-973A-0BDF40AAFC06}" srcOrd="2" destOrd="0" presId="urn:microsoft.com/office/officeart/2005/8/layout/hProcess9"/>
    <dgm:cxn modelId="{F0E46BBC-3329-9F4F-BA52-0FBBEE53CE14}" type="presParOf" srcId="{BADC02CB-8509-A54D-8FAD-39DBDC60E15A}" destId="{358A2207-55A9-AF4E-AA98-6411B8E7B1DD}" srcOrd="3" destOrd="0" presId="urn:microsoft.com/office/officeart/2005/8/layout/hProcess9"/>
    <dgm:cxn modelId="{759D647D-52E3-EB4E-AFF0-1FD149AF342A}" type="presParOf" srcId="{BADC02CB-8509-A54D-8FAD-39DBDC60E15A}" destId="{7C161D22-EE50-4B42-BE41-7B063893A4EB}" srcOrd="4" destOrd="0" presId="urn:microsoft.com/office/officeart/2005/8/layout/hProcess9"/>
    <dgm:cxn modelId="{CC3D9E4A-D100-E04C-993A-5550D10B3738}" type="presParOf" srcId="{BADC02CB-8509-A54D-8FAD-39DBDC60E15A}" destId="{AF658075-B432-6F45-AA76-166E3ED8071A}" srcOrd="5" destOrd="0" presId="urn:microsoft.com/office/officeart/2005/8/layout/hProcess9"/>
    <dgm:cxn modelId="{E34310B9-558F-9042-9545-15B1420516D7}" type="presParOf" srcId="{BADC02CB-8509-A54D-8FAD-39DBDC60E15A}" destId="{828D29D4-9DC3-8C4E-80ED-8D7771487F44}" srcOrd="6" destOrd="0" presId="urn:microsoft.com/office/officeart/2005/8/layout/hProcess9"/>
    <dgm:cxn modelId="{13DB96C6-ADF2-CC46-8C84-DF29208E2AC6}" type="presParOf" srcId="{BADC02CB-8509-A54D-8FAD-39DBDC60E15A}" destId="{BE754433-0B96-7443-81D1-17183AAD7D74}" srcOrd="7" destOrd="0" presId="urn:microsoft.com/office/officeart/2005/8/layout/hProcess9"/>
    <dgm:cxn modelId="{E582DC4F-A8DA-E847-B984-862B1BB38792}" type="presParOf" srcId="{BADC02CB-8509-A54D-8FAD-39DBDC60E15A}" destId="{E97EED69-7027-DF49-8B09-EC0EC2250F2F}" srcOrd="8" destOrd="0" presId="urn:microsoft.com/office/officeart/2005/8/layout/hProcess9"/>
    <dgm:cxn modelId="{7F58369F-9F1F-5741-805D-C556090160F4}" type="presParOf" srcId="{BADC02CB-8509-A54D-8FAD-39DBDC60E15A}" destId="{8997BC78-7478-AC41-A119-4CB1B06834BD}" srcOrd="9" destOrd="0" presId="urn:microsoft.com/office/officeart/2005/8/layout/hProcess9"/>
    <dgm:cxn modelId="{4A741F74-C7B7-054F-8680-63783742A752}" type="presParOf" srcId="{BADC02CB-8509-A54D-8FAD-39DBDC60E15A}" destId="{E6BC9E95-1977-0043-BDB8-DF5770919644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5D31FA-7485-F243-8CC7-1A9C582D4E55}" type="doc">
      <dgm:prSet loTypeId="urn:microsoft.com/office/officeart/2005/8/layout/matrix3" loCatId="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BFE09E04-FDC1-D243-A42B-31278A7CEA6A}">
      <dgm:prSet phldrT="[Text]" custT="1"/>
      <dgm:spPr/>
      <dgm:t>
        <a:bodyPr/>
        <a:lstStyle/>
        <a:p>
          <a:r>
            <a:rPr lang="en-US" sz="2000" dirty="0">
              <a:solidFill>
                <a:srgbClr val="3D727E"/>
              </a:solidFill>
            </a:rPr>
            <a:t>Set of Parameters</a:t>
          </a:r>
        </a:p>
      </dgm:t>
    </dgm:pt>
    <dgm:pt modelId="{1D48AEEF-9D90-9D4F-8492-46032D479456}" type="parTrans" cxnId="{1D4A7E5E-CC85-F149-9AC9-C4F7FF7FE7ED}">
      <dgm:prSet/>
      <dgm:spPr/>
      <dgm:t>
        <a:bodyPr/>
        <a:lstStyle/>
        <a:p>
          <a:endParaRPr lang="en-US" sz="2000">
            <a:solidFill>
              <a:srgbClr val="3D727E"/>
            </a:solidFill>
          </a:endParaRPr>
        </a:p>
      </dgm:t>
    </dgm:pt>
    <dgm:pt modelId="{38CDFAF5-7CDA-354D-8E21-708055D72349}" type="sibTrans" cxnId="{1D4A7E5E-CC85-F149-9AC9-C4F7FF7FE7ED}">
      <dgm:prSet/>
      <dgm:spPr/>
      <dgm:t>
        <a:bodyPr/>
        <a:lstStyle/>
        <a:p>
          <a:endParaRPr lang="en-US" sz="2000">
            <a:solidFill>
              <a:srgbClr val="3D727E"/>
            </a:solidFill>
          </a:endParaRPr>
        </a:p>
      </dgm:t>
    </dgm:pt>
    <dgm:pt modelId="{261D905D-4A64-2B4A-9D43-58C439C4D60A}">
      <dgm:prSet phldrT="[Text]" custT="1"/>
      <dgm:spPr/>
      <dgm:t>
        <a:bodyPr/>
        <a:lstStyle/>
        <a:p>
          <a:r>
            <a:rPr lang="en-US" sz="2000" dirty="0">
              <a:solidFill>
                <a:srgbClr val="3D727E"/>
              </a:solidFill>
            </a:rPr>
            <a:t>Grid definition</a:t>
          </a:r>
        </a:p>
      </dgm:t>
    </dgm:pt>
    <dgm:pt modelId="{FAE22D67-AFF3-B346-8D4C-79FC05C6FB5D}" type="parTrans" cxnId="{2669BABE-DFDD-ED44-A859-8F66B30D8EB0}">
      <dgm:prSet/>
      <dgm:spPr/>
      <dgm:t>
        <a:bodyPr/>
        <a:lstStyle/>
        <a:p>
          <a:endParaRPr lang="en-US" sz="2000">
            <a:solidFill>
              <a:srgbClr val="3D727E"/>
            </a:solidFill>
          </a:endParaRPr>
        </a:p>
      </dgm:t>
    </dgm:pt>
    <dgm:pt modelId="{4E54ADFE-4CB7-5149-8F7B-D83CB6086955}" type="sibTrans" cxnId="{2669BABE-DFDD-ED44-A859-8F66B30D8EB0}">
      <dgm:prSet/>
      <dgm:spPr/>
      <dgm:t>
        <a:bodyPr/>
        <a:lstStyle/>
        <a:p>
          <a:endParaRPr lang="en-US" sz="2000">
            <a:solidFill>
              <a:srgbClr val="3D727E"/>
            </a:solidFill>
          </a:endParaRPr>
        </a:p>
      </dgm:t>
    </dgm:pt>
    <dgm:pt modelId="{3E8C5980-EE0B-C949-9053-188FCB17A7BB}">
      <dgm:prSet phldrT="[Text]" custT="1"/>
      <dgm:spPr/>
      <dgm:t>
        <a:bodyPr/>
        <a:lstStyle/>
        <a:p>
          <a:r>
            <a:rPr lang="en-US" sz="2000" dirty="0" err="1">
              <a:solidFill>
                <a:srgbClr val="3D727E"/>
              </a:solidFill>
            </a:rPr>
            <a:t>Lackenby</a:t>
          </a:r>
          <a:r>
            <a:rPr lang="en-US" sz="2000" dirty="0">
              <a:solidFill>
                <a:srgbClr val="3D727E"/>
              </a:solidFill>
            </a:rPr>
            <a:t> Transformation</a:t>
          </a:r>
        </a:p>
      </dgm:t>
    </dgm:pt>
    <dgm:pt modelId="{8E30AED8-6C51-D942-9EA4-90FF5751C421}" type="parTrans" cxnId="{99026B90-6C05-584D-A60C-043D0990050F}">
      <dgm:prSet/>
      <dgm:spPr/>
      <dgm:t>
        <a:bodyPr/>
        <a:lstStyle/>
        <a:p>
          <a:endParaRPr lang="en-US" sz="2000">
            <a:solidFill>
              <a:srgbClr val="3D727E"/>
            </a:solidFill>
          </a:endParaRPr>
        </a:p>
      </dgm:t>
    </dgm:pt>
    <dgm:pt modelId="{CC470A43-A09B-244F-8AE6-ED36DD58634C}" type="sibTrans" cxnId="{99026B90-6C05-584D-A60C-043D0990050F}">
      <dgm:prSet/>
      <dgm:spPr/>
      <dgm:t>
        <a:bodyPr/>
        <a:lstStyle/>
        <a:p>
          <a:endParaRPr lang="en-US" sz="2000">
            <a:solidFill>
              <a:srgbClr val="3D727E"/>
            </a:solidFill>
          </a:endParaRPr>
        </a:p>
      </dgm:t>
    </dgm:pt>
    <dgm:pt modelId="{B4C8A882-9A31-1742-874B-BD7BFFD3BC2B}">
      <dgm:prSet phldrT="[Text]" custT="1"/>
      <dgm:spPr/>
      <dgm:t>
        <a:bodyPr/>
        <a:lstStyle/>
        <a:p>
          <a:r>
            <a:rPr lang="en-US" sz="2000" dirty="0">
              <a:solidFill>
                <a:srgbClr val="3D727E"/>
              </a:solidFill>
            </a:rPr>
            <a:t>Surfaces Generation</a:t>
          </a:r>
        </a:p>
      </dgm:t>
    </dgm:pt>
    <dgm:pt modelId="{1866D870-FA18-B345-90C5-077D95837587}" type="parTrans" cxnId="{5DAC9885-E9CF-7C4D-B5FF-C5D8D03A579F}">
      <dgm:prSet/>
      <dgm:spPr/>
      <dgm:t>
        <a:bodyPr/>
        <a:lstStyle/>
        <a:p>
          <a:endParaRPr lang="en-US" sz="2000">
            <a:solidFill>
              <a:srgbClr val="3D727E"/>
            </a:solidFill>
          </a:endParaRPr>
        </a:p>
      </dgm:t>
    </dgm:pt>
    <dgm:pt modelId="{2C24B1F7-D754-5849-B505-93C4F3A097F3}" type="sibTrans" cxnId="{5DAC9885-E9CF-7C4D-B5FF-C5D8D03A579F}">
      <dgm:prSet/>
      <dgm:spPr/>
      <dgm:t>
        <a:bodyPr/>
        <a:lstStyle/>
        <a:p>
          <a:endParaRPr lang="en-US" sz="2000">
            <a:solidFill>
              <a:srgbClr val="3D727E"/>
            </a:solidFill>
          </a:endParaRPr>
        </a:p>
      </dgm:t>
    </dgm:pt>
    <dgm:pt modelId="{EBE37739-5F26-434D-A07A-E81B1B18A808}" type="pres">
      <dgm:prSet presAssocID="{F75D31FA-7485-F243-8CC7-1A9C582D4E55}" presName="matrix" presStyleCnt="0">
        <dgm:presLayoutVars>
          <dgm:chMax val="1"/>
          <dgm:dir/>
          <dgm:resizeHandles val="exact"/>
        </dgm:presLayoutVars>
      </dgm:prSet>
      <dgm:spPr/>
    </dgm:pt>
    <dgm:pt modelId="{FDB50090-B6B2-3E42-94D1-5B284742F8BE}" type="pres">
      <dgm:prSet presAssocID="{F75D31FA-7485-F243-8CC7-1A9C582D4E55}" presName="diamond" presStyleLbl="bgShp" presStyleIdx="0" presStyleCnt="1"/>
      <dgm:spPr>
        <a:gradFill flip="none" rotWithShape="1">
          <a:gsLst>
            <a:gs pos="0">
              <a:srgbClr val="3D727E">
                <a:tint val="66000"/>
                <a:satMod val="160000"/>
              </a:srgbClr>
            </a:gs>
            <a:gs pos="50000">
              <a:srgbClr val="3D727E">
                <a:tint val="44500"/>
                <a:satMod val="160000"/>
              </a:srgbClr>
            </a:gs>
            <a:gs pos="100000">
              <a:srgbClr val="3D727E">
                <a:tint val="23500"/>
                <a:satMod val="160000"/>
              </a:srgbClr>
            </a:gs>
          </a:gsLst>
          <a:lin ang="13500000" scaled="1"/>
          <a:tileRect/>
        </a:gradFill>
        <a:ln>
          <a:noFill/>
        </a:ln>
      </dgm:spPr>
    </dgm:pt>
    <dgm:pt modelId="{0377F762-781B-8449-8F9F-0A7D78B53F55}" type="pres">
      <dgm:prSet presAssocID="{F75D31FA-7485-F243-8CC7-1A9C582D4E55}" presName="quad1" presStyleLbl="node1" presStyleIdx="0" presStyleCnt="4" custScaleX="186928" custScaleY="93464" custLinFactNeighborX="-41548" custLinFactNeighborY="-993">
        <dgm:presLayoutVars>
          <dgm:chMax val="0"/>
          <dgm:chPref val="0"/>
          <dgm:bulletEnabled val="1"/>
        </dgm:presLayoutVars>
      </dgm:prSet>
      <dgm:spPr/>
    </dgm:pt>
    <dgm:pt modelId="{DDD443C7-4A7C-DB47-84C9-F31DEDD949A8}" type="pres">
      <dgm:prSet presAssocID="{F75D31FA-7485-F243-8CC7-1A9C582D4E55}" presName="quad2" presStyleLbl="node1" presStyleIdx="1" presStyleCnt="4" custScaleX="186928" custScaleY="93464" custLinFactNeighborX="47034" custLinFactNeighborY="-993">
        <dgm:presLayoutVars>
          <dgm:chMax val="0"/>
          <dgm:chPref val="0"/>
          <dgm:bulletEnabled val="1"/>
        </dgm:presLayoutVars>
      </dgm:prSet>
      <dgm:spPr/>
    </dgm:pt>
    <dgm:pt modelId="{BD065A44-A412-2048-9DE5-BB603B51CBAD}" type="pres">
      <dgm:prSet presAssocID="{F75D31FA-7485-F243-8CC7-1A9C582D4E55}" presName="quad3" presStyleLbl="node1" presStyleIdx="2" presStyleCnt="4" custScaleX="186928" custScaleY="93464" custLinFactNeighborX="-41548" custLinFactNeighborY="-1202">
        <dgm:presLayoutVars>
          <dgm:chMax val="0"/>
          <dgm:chPref val="0"/>
          <dgm:bulletEnabled val="1"/>
        </dgm:presLayoutVars>
      </dgm:prSet>
      <dgm:spPr/>
    </dgm:pt>
    <dgm:pt modelId="{295F9310-2540-2D48-8C93-0269954E2E44}" type="pres">
      <dgm:prSet presAssocID="{F75D31FA-7485-F243-8CC7-1A9C582D4E55}" presName="quad4" presStyleLbl="node1" presStyleIdx="3" presStyleCnt="4" custScaleX="186928" custScaleY="93464" custLinFactNeighborX="47034" custLinFactNeighborY="-1202">
        <dgm:presLayoutVars>
          <dgm:chMax val="0"/>
          <dgm:chPref val="0"/>
          <dgm:bulletEnabled val="1"/>
        </dgm:presLayoutVars>
      </dgm:prSet>
      <dgm:spPr/>
    </dgm:pt>
  </dgm:ptLst>
  <dgm:cxnLst>
    <dgm:cxn modelId="{6B64342D-B8B6-4908-AEAB-144D6C14CB6B}" type="presOf" srcId="{BFE09E04-FDC1-D243-A42B-31278A7CEA6A}" destId="{0377F762-781B-8449-8F9F-0A7D78B53F55}" srcOrd="0" destOrd="0" presId="urn:microsoft.com/office/officeart/2005/8/layout/matrix3"/>
    <dgm:cxn modelId="{1D4A7E5E-CC85-F149-9AC9-C4F7FF7FE7ED}" srcId="{F75D31FA-7485-F243-8CC7-1A9C582D4E55}" destId="{BFE09E04-FDC1-D243-A42B-31278A7CEA6A}" srcOrd="0" destOrd="0" parTransId="{1D48AEEF-9D90-9D4F-8492-46032D479456}" sibTransId="{38CDFAF5-7CDA-354D-8E21-708055D72349}"/>
    <dgm:cxn modelId="{5DAC9885-E9CF-7C4D-B5FF-C5D8D03A579F}" srcId="{F75D31FA-7485-F243-8CC7-1A9C582D4E55}" destId="{B4C8A882-9A31-1742-874B-BD7BFFD3BC2B}" srcOrd="3" destOrd="0" parTransId="{1866D870-FA18-B345-90C5-077D95837587}" sibTransId="{2C24B1F7-D754-5849-B505-93C4F3A097F3}"/>
    <dgm:cxn modelId="{99026B90-6C05-584D-A60C-043D0990050F}" srcId="{F75D31FA-7485-F243-8CC7-1A9C582D4E55}" destId="{3E8C5980-EE0B-C949-9053-188FCB17A7BB}" srcOrd="2" destOrd="0" parTransId="{8E30AED8-6C51-D942-9EA4-90FF5751C421}" sibTransId="{CC470A43-A09B-244F-8AE6-ED36DD58634C}"/>
    <dgm:cxn modelId="{C96DC4A1-3CD9-430A-B331-68EB0F74D350}" type="presOf" srcId="{261D905D-4A64-2B4A-9D43-58C439C4D60A}" destId="{DDD443C7-4A7C-DB47-84C9-F31DEDD949A8}" srcOrd="0" destOrd="0" presId="urn:microsoft.com/office/officeart/2005/8/layout/matrix3"/>
    <dgm:cxn modelId="{44F2A6B7-F840-4462-9C0C-B0BAB0C78288}" type="presOf" srcId="{F75D31FA-7485-F243-8CC7-1A9C582D4E55}" destId="{EBE37739-5F26-434D-A07A-E81B1B18A808}" srcOrd="0" destOrd="0" presId="urn:microsoft.com/office/officeart/2005/8/layout/matrix3"/>
    <dgm:cxn modelId="{2669BABE-DFDD-ED44-A859-8F66B30D8EB0}" srcId="{F75D31FA-7485-F243-8CC7-1A9C582D4E55}" destId="{261D905D-4A64-2B4A-9D43-58C439C4D60A}" srcOrd="1" destOrd="0" parTransId="{FAE22D67-AFF3-B346-8D4C-79FC05C6FB5D}" sibTransId="{4E54ADFE-4CB7-5149-8F7B-D83CB6086955}"/>
    <dgm:cxn modelId="{1F0CC5F9-1EDE-4B79-8F9B-1F6802033960}" type="presOf" srcId="{B4C8A882-9A31-1742-874B-BD7BFFD3BC2B}" destId="{295F9310-2540-2D48-8C93-0269954E2E44}" srcOrd="0" destOrd="0" presId="urn:microsoft.com/office/officeart/2005/8/layout/matrix3"/>
    <dgm:cxn modelId="{D319E3FF-0B5D-4434-B9D6-E99F183CBC38}" type="presOf" srcId="{3E8C5980-EE0B-C949-9053-188FCB17A7BB}" destId="{BD065A44-A412-2048-9DE5-BB603B51CBAD}" srcOrd="0" destOrd="0" presId="urn:microsoft.com/office/officeart/2005/8/layout/matrix3"/>
    <dgm:cxn modelId="{57A243FF-536E-46AC-A137-7B1610BFE890}" type="presParOf" srcId="{EBE37739-5F26-434D-A07A-E81B1B18A808}" destId="{FDB50090-B6B2-3E42-94D1-5B284742F8BE}" srcOrd="0" destOrd="0" presId="urn:microsoft.com/office/officeart/2005/8/layout/matrix3"/>
    <dgm:cxn modelId="{C534E280-EA52-4137-825E-57782FB59D37}" type="presParOf" srcId="{EBE37739-5F26-434D-A07A-E81B1B18A808}" destId="{0377F762-781B-8449-8F9F-0A7D78B53F55}" srcOrd="1" destOrd="0" presId="urn:microsoft.com/office/officeart/2005/8/layout/matrix3"/>
    <dgm:cxn modelId="{A9A085E7-9428-4E5B-95CA-C7041FADDACB}" type="presParOf" srcId="{EBE37739-5F26-434D-A07A-E81B1B18A808}" destId="{DDD443C7-4A7C-DB47-84C9-F31DEDD949A8}" srcOrd="2" destOrd="0" presId="urn:microsoft.com/office/officeart/2005/8/layout/matrix3"/>
    <dgm:cxn modelId="{68920A0C-811D-4A0D-854A-8D0EFD5827E6}" type="presParOf" srcId="{EBE37739-5F26-434D-A07A-E81B1B18A808}" destId="{BD065A44-A412-2048-9DE5-BB603B51CBAD}" srcOrd="3" destOrd="0" presId="urn:microsoft.com/office/officeart/2005/8/layout/matrix3"/>
    <dgm:cxn modelId="{2F13A38F-5E31-4925-ADBA-39EC7C5A5B52}" type="presParOf" srcId="{EBE37739-5F26-434D-A07A-E81B1B18A808}" destId="{295F9310-2540-2D48-8C93-0269954E2E4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78A253-926F-0F4A-890D-FCF601113AAE}">
      <dsp:nvSpPr>
        <dsp:cNvPr id="0" name=""/>
        <dsp:cNvSpPr/>
      </dsp:nvSpPr>
      <dsp:spPr>
        <a:xfrm>
          <a:off x="892504" y="0"/>
          <a:ext cx="10115052" cy="4351338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19F359D-C394-BA40-92FA-85D6B9FF9757}">
      <dsp:nvSpPr>
        <dsp:cNvPr id="0" name=""/>
        <dsp:cNvSpPr/>
      </dsp:nvSpPr>
      <dsp:spPr>
        <a:xfrm>
          <a:off x="31474" y="1305401"/>
          <a:ext cx="1978330" cy="174053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3D727E"/>
              </a:solidFill>
            </a:rPr>
            <a:t>Project Outline</a:t>
          </a:r>
          <a:endParaRPr lang="en-US" sz="2000" kern="1200" dirty="0">
            <a:solidFill>
              <a:srgbClr val="3D727E"/>
            </a:solidFill>
          </a:endParaRPr>
        </a:p>
      </dsp:txBody>
      <dsp:txXfrm>
        <a:off x="116440" y="1390367"/>
        <a:ext cx="1808398" cy="1570603"/>
      </dsp:txXfrm>
    </dsp:sp>
    <dsp:sp modelId="{F09AC404-E10F-754E-973A-0BDF40AAFC06}">
      <dsp:nvSpPr>
        <dsp:cNvPr id="0" name=""/>
        <dsp:cNvSpPr/>
      </dsp:nvSpPr>
      <dsp:spPr>
        <a:xfrm>
          <a:off x="2055481" y="1305401"/>
          <a:ext cx="1854495" cy="174053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3D727E"/>
              </a:solidFill>
            </a:rPr>
            <a:t>CAESES Parametric model</a:t>
          </a:r>
          <a:endParaRPr lang="en-US" sz="2000" kern="1200" dirty="0">
            <a:solidFill>
              <a:srgbClr val="3D727E"/>
            </a:solidFill>
          </a:endParaRPr>
        </a:p>
      </dsp:txBody>
      <dsp:txXfrm>
        <a:off x="2140447" y="1390367"/>
        <a:ext cx="1684563" cy="1570603"/>
      </dsp:txXfrm>
    </dsp:sp>
    <dsp:sp modelId="{7C161D22-EE50-4B42-BE41-7B063893A4EB}">
      <dsp:nvSpPr>
        <dsp:cNvPr id="0" name=""/>
        <dsp:cNvSpPr/>
      </dsp:nvSpPr>
      <dsp:spPr>
        <a:xfrm>
          <a:off x="3965964" y="1305401"/>
          <a:ext cx="1964514" cy="174053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3D727E"/>
              </a:solidFill>
            </a:rPr>
            <a:t>Potential flow calculations</a:t>
          </a:r>
          <a:endParaRPr lang="en-US" sz="2000" kern="1200" dirty="0">
            <a:solidFill>
              <a:srgbClr val="3D727E"/>
            </a:solidFill>
          </a:endParaRPr>
        </a:p>
      </dsp:txBody>
      <dsp:txXfrm>
        <a:off x="4050930" y="1390367"/>
        <a:ext cx="1794582" cy="1570603"/>
      </dsp:txXfrm>
    </dsp:sp>
    <dsp:sp modelId="{828D29D4-9DC3-8C4E-80ED-8D7771487F44}">
      <dsp:nvSpPr>
        <dsp:cNvPr id="0" name=""/>
        <dsp:cNvSpPr/>
      </dsp:nvSpPr>
      <dsp:spPr>
        <a:xfrm>
          <a:off x="5987813" y="1305401"/>
          <a:ext cx="1677751" cy="174053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3D727E"/>
              </a:solidFill>
            </a:rPr>
            <a:t>Surrogate Models</a:t>
          </a:r>
        </a:p>
      </dsp:txBody>
      <dsp:txXfrm>
        <a:off x="6069714" y="1387302"/>
        <a:ext cx="1513949" cy="1576733"/>
      </dsp:txXfrm>
    </dsp:sp>
    <dsp:sp modelId="{E97EED69-7027-DF49-8B09-EC0EC2250F2F}">
      <dsp:nvSpPr>
        <dsp:cNvPr id="0" name=""/>
        <dsp:cNvSpPr/>
      </dsp:nvSpPr>
      <dsp:spPr>
        <a:xfrm>
          <a:off x="7721209" y="1305401"/>
          <a:ext cx="2128244" cy="174053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3D727E"/>
              </a:solidFill>
            </a:rPr>
            <a:t>Global Optimization</a:t>
          </a:r>
          <a:endParaRPr lang="en-US" sz="2000" kern="1200" dirty="0">
            <a:solidFill>
              <a:srgbClr val="3D727E"/>
            </a:solidFill>
          </a:endParaRPr>
        </a:p>
      </dsp:txBody>
      <dsp:txXfrm>
        <a:off x="7806175" y="1390367"/>
        <a:ext cx="1958312" cy="1570603"/>
      </dsp:txXfrm>
    </dsp:sp>
    <dsp:sp modelId="{E6BC9E95-1977-0043-BDB8-DF5770919644}">
      <dsp:nvSpPr>
        <dsp:cNvPr id="0" name=""/>
        <dsp:cNvSpPr/>
      </dsp:nvSpPr>
      <dsp:spPr>
        <a:xfrm>
          <a:off x="9906579" y="1305401"/>
          <a:ext cx="1965246" cy="174053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3D727E"/>
              </a:solidFill>
            </a:rPr>
            <a:t>Conclusions</a:t>
          </a:r>
          <a:endParaRPr lang="en-US" sz="2000" kern="1200" dirty="0">
            <a:solidFill>
              <a:srgbClr val="3D727E"/>
            </a:solidFill>
          </a:endParaRPr>
        </a:p>
      </dsp:txBody>
      <dsp:txXfrm>
        <a:off x="9991545" y="1390367"/>
        <a:ext cx="1795314" cy="15706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50090-B6B2-3E42-94D1-5B284742F8BE}">
      <dsp:nvSpPr>
        <dsp:cNvPr id="0" name=""/>
        <dsp:cNvSpPr/>
      </dsp:nvSpPr>
      <dsp:spPr>
        <a:xfrm>
          <a:off x="3291325" y="0"/>
          <a:ext cx="3883068" cy="3883068"/>
        </a:xfrm>
        <a:prstGeom prst="diamond">
          <a:avLst/>
        </a:prstGeom>
        <a:gradFill flip="none" rotWithShape="1">
          <a:gsLst>
            <a:gs pos="0">
              <a:srgbClr val="3D727E">
                <a:tint val="66000"/>
                <a:satMod val="160000"/>
              </a:srgbClr>
            </a:gs>
            <a:gs pos="50000">
              <a:srgbClr val="3D727E">
                <a:tint val="44500"/>
                <a:satMod val="160000"/>
              </a:srgbClr>
            </a:gs>
            <a:gs pos="100000">
              <a:srgbClr val="3D727E">
                <a:tint val="23500"/>
                <a:satMod val="160000"/>
              </a:srgbClr>
            </a:gs>
          </a:gsLst>
          <a:lin ang="135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77F762-781B-8449-8F9F-0A7D78B53F55}">
      <dsp:nvSpPr>
        <dsp:cNvPr id="0" name=""/>
        <dsp:cNvSpPr/>
      </dsp:nvSpPr>
      <dsp:spPr>
        <a:xfrm>
          <a:off x="2372797" y="353853"/>
          <a:ext cx="2830831" cy="14154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3D727E"/>
              </a:solidFill>
            </a:rPr>
            <a:t>Set of Parameters</a:t>
          </a:r>
        </a:p>
      </dsp:txBody>
      <dsp:txXfrm>
        <a:off x="2441892" y="422948"/>
        <a:ext cx="2692641" cy="1277225"/>
      </dsp:txXfrm>
    </dsp:sp>
    <dsp:sp modelId="{DDD443C7-4A7C-DB47-84C9-F31DEDD949A8}">
      <dsp:nvSpPr>
        <dsp:cNvPr id="0" name=""/>
        <dsp:cNvSpPr/>
      </dsp:nvSpPr>
      <dsp:spPr>
        <a:xfrm>
          <a:off x="5345168" y="353853"/>
          <a:ext cx="2830831" cy="14154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3D727E"/>
              </a:solidFill>
            </a:rPr>
            <a:t>Grid definition</a:t>
          </a:r>
        </a:p>
      </dsp:txBody>
      <dsp:txXfrm>
        <a:off x="5414263" y="422948"/>
        <a:ext cx="2692641" cy="1277225"/>
      </dsp:txXfrm>
    </dsp:sp>
    <dsp:sp modelId="{BD065A44-A412-2048-9DE5-BB603B51CBAD}">
      <dsp:nvSpPr>
        <dsp:cNvPr id="0" name=""/>
        <dsp:cNvSpPr/>
      </dsp:nvSpPr>
      <dsp:spPr>
        <a:xfrm>
          <a:off x="2372797" y="1981576"/>
          <a:ext cx="2830831" cy="14154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rgbClr val="3D727E"/>
              </a:solidFill>
            </a:rPr>
            <a:t>Lackenby</a:t>
          </a:r>
          <a:r>
            <a:rPr lang="en-US" sz="2000" kern="1200" dirty="0">
              <a:solidFill>
                <a:srgbClr val="3D727E"/>
              </a:solidFill>
            </a:rPr>
            <a:t> Transformation</a:t>
          </a:r>
        </a:p>
      </dsp:txBody>
      <dsp:txXfrm>
        <a:off x="2441892" y="2050671"/>
        <a:ext cx="2692641" cy="1277225"/>
      </dsp:txXfrm>
    </dsp:sp>
    <dsp:sp modelId="{295F9310-2540-2D48-8C93-0269954E2E44}">
      <dsp:nvSpPr>
        <dsp:cNvPr id="0" name=""/>
        <dsp:cNvSpPr/>
      </dsp:nvSpPr>
      <dsp:spPr>
        <a:xfrm>
          <a:off x="5345168" y="1981576"/>
          <a:ext cx="2830831" cy="14154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3D727E"/>
              </a:solidFill>
            </a:rPr>
            <a:t>Surfaces Generation</a:t>
          </a:r>
        </a:p>
      </dsp:txBody>
      <dsp:txXfrm>
        <a:off x="5414263" y="2050671"/>
        <a:ext cx="2692641" cy="12772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DC4CA-40FA-3548-BDEE-3DB6E016CDA1}" type="datetimeFigureOut">
              <a:rPr lang="nb-NO" smtClean="0"/>
              <a:t>06.04.2020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00240-9280-0844-A0AA-1ABA1DD2CF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824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00240-9280-0844-A0AA-1ABA1DD2CF0A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8820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00240-9280-0844-A0AA-1ABA1DD2CF0A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541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232CA8-565D-5944-A375-A7F618DE0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CEA6A2B-BEA7-B74B-AADC-E34B5E7D92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920525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05AAC2-B639-694D-99F3-88443E85C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89432"/>
            <a:ext cx="7169626" cy="786384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532C1C3-5E50-0D4A-B3C1-04BB9380EF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2525238"/>
            <a:ext cx="3390836" cy="15590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C6F1FC6-F67F-BE48-9614-32CF1162B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75816"/>
            <a:ext cx="6682676" cy="6675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 dirty="0"/>
              <a:t>Rediger tekststiler i malen
Andre nivå
Tredje nivå
Fjerde nivå
Femte nivå</a:t>
            </a:r>
          </a:p>
        </p:txBody>
      </p:sp>
      <p:sp>
        <p:nvSpPr>
          <p:cNvPr id="6" name="Plassholder for bilde 2">
            <a:extLst>
              <a:ext uri="{FF2B5EF4-FFF2-40B4-BE49-F238E27FC236}">
                <a16:creationId xmlns:a16="http://schemas.microsoft.com/office/drawing/2014/main" id="{178A7B84-6C32-AA43-8226-76EBC57BCFD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424601" y="2525238"/>
            <a:ext cx="3390836" cy="15590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7" name="Plassholder for bilde 2">
            <a:extLst>
              <a:ext uri="{FF2B5EF4-FFF2-40B4-BE49-F238E27FC236}">
                <a16:creationId xmlns:a16="http://schemas.microsoft.com/office/drawing/2014/main" id="{18479B63-D99E-E54D-92B6-163B0F1EDA64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009414" y="2525238"/>
            <a:ext cx="3390836" cy="15590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8" name="Plassholder for bilde 2">
            <a:extLst>
              <a:ext uri="{FF2B5EF4-FFF2-40B4-BE49-F238E27FC236}">
                <a16:creationId xmlns:a16="http://schemas.microsoft.com/office/drawing/2014/main" id="{C96360EE-7AF0-4841-B314-18247FC5771E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9788" y="4280886"/>
            <a:ext cx="3390836" cy="15590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9" name="Plassholder for bilde 2">
            <a:extLst>
              <a:ext uri="{FF2B5EF4-FFF2-40B4-BE49-F238E27FC236}">
                <a16:creationId xmlns:a16="http://schemas.microsoft.com/office/drawing/2014/main" id="{10F769CE-C6E0-2149-9874-C62ED917D64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424601" y="4280886"/>
            <a:ext cx="3390836" cy="15590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10" name="Plassholder for bilde 2">
            <a:extLst>
              <a:ext uri="{FF2B5EF4-FFF2-40B4-BE49-F238E27FC236}">
                <a16:creationId xmlns:a16="http://schemas.microsoft.com/office/drawing/2014/main" id="{64007BB1-DB8A-914F-80DF-EFD5D4634C3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009414" y="4280886"/>
            <a:ext cx="3390836" cy="15590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4895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05AAC2-B639-694D-99F3-88443E85C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25038"/>
            <a:ext cx="4756340" cy="1171986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532C1C3-5E50-0D4A-B3C1-04BB9380EF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76544" y="915894"/>
            <a:ext cx="5974080" cy="51526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C6F1FC6-F67F-BE48-9614-32CF1162B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6376"/>
            <a:ext cx="4756340" cy="382219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 dirty="0"/>
              <a:t>Rediger tekststiler i malen
Andre nivå
Tredje nivå
Fjerde nivå
Femte nivå</a:t>
            </a:r>
          </a:p>
        </p:txBody>
      </p:sp>
    </p:spTree>
    <p:extLst>
      <p:ext uri="{BB962C8B-B14F-4D97-AF65-F5344CB8AC3E}">
        <p14:creationId xmlns:p14="http://schemas.microsoft.com/office/powerpoint/2010/main" val="855945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05AAC2-B639-694D-99F3-88443E85C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25038"/>
            <a:ext cx="6543992" cy="1171986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C6F1FC6-F67F-BE48-9614-32CF1162B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27084" y="2243328"/>
            <a:ext cx="3134804" cy="9144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 dirty="0"/>
              <a:t>Rediger tekststiler i malen
Andre nivå
Tredje nivå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E15EDCF3-E828-A042-B9B3-B5F4E579E5FB}"/>
              </a:ext>
            </a:extLst>
          </p:cNvPr>
          <p:cNvSpPr/>
          <p:nvPr userDrawn="1"/>
        </p:nvSpPr>
        <p:spPr>
          <a:xfrm>
            <a:off x="839788" y="2243328"/>
            <a:ext cx="1621536" cy="914400"/>
          </a:xfrm>
          <a:prstGeom prst="rect">
            <a:avLst/>
          </a:prstGeom>
          <a:solidFill>
            <a:srgbClr val="3D7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nb-NO"/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AF1E1A46-CAC5-A340-95E1-77871321ADAD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8" y="2243328"/>
            <a:ext cx="1621536" cy="9144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 dirty="0"/>
              <a:t>Rediger tekststiler</a:t>
            </a:r>
          </a:p>
        </p:txBody>
      </p:sp>
      <p:sp>
        <p:nvSpPr>
          <p:cNvPr id="8" name="Trekant 7">
            <a:extLst>
              <a:ext uri="{FF2B5EF4-FFF2-40B4-BE49-F238E27FC236}">
                <a16:creationId xmlns:a16="http://schemas.microsoft.com/office/drawing/2014/main" id="{7A2AFB24-625F-EB4E-B1B6-0001A2FCE602}"/>
              </a:ext>
            </a:extLst>
          </p:cNvPr>
          <p:cNvSpPr/>
          <p:nvPr userDrawn="1"/>
        </p:nvSpPr>
        <p:spPr>
          <a:xfrm rot="5400000">
            <a:off x="2303193" y="2578608"/>
            <a:ext cx="560832" cy="243840"/>
          </a:xfrm>
          <a:prstGeom prst="triangle">
            <a:avLst/>
          </a:prstGeom>
          <a:solidFill>
            <a:srgbClr val="3D7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50809046-6E9A-3549-B59F-D28562A7C555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14944" y="2243328"/>
            <a:ext cx="3134804" cy="9144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 dirty="0"/>
              <a:t>Rediger tekststiler i malen
Andre nivå
Tredje nivå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4557192-9315-5F42-9921-71B106F831CD}"/>
              </a:ext>
            </a:extLst>
          </p:cNvPr>
          <p:cNvSpPr/>
          <p:nvPr userDrawn="1"/>
        </p:nvSpPr>
        <p:spPr>
          <a:xfrm>
            <a:off x="6327648" y="2243328"/>
            <a:ext cx="1621536" cy="914400"/>
          </a:xfrm>
          <a:prstGeom prst="rect">
            <a:avLst/>
          </a:prstGeom>
          <a:solidFill>
            <a:srgbClr val="3D7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tekst 3">
            <a:extLst>
              <a:ext uri="{FF2B5EF4-FFF2-40B4-BE49-F238E27FC236}">
                <a16:creationId xmlns:a16="http://schemas.microsoft.com/office/drawing/2014/main" id="{4DD7D40F-6C2D-4348-A1EF-D1268FD394A0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327648" y="2243328"/>
            <a:ext cx="1621536" cy="9144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 dirty="0"/>
              <a:t>Rediger tekststiler</a:t>
            </a:r>
          </a:p>
        </p:txBody>
      </p:sp>
      <p:sp>
        <p:nvSpPr>
          <p:cNvPr id="12" name="Trekant 11">
            <a:extLst>
              <a:ext uri="{FF2B5EF4-FFF2-40B4-BE49-F238E27FC236}">
                <a16:creationId xmlns:a16="http://schemas.microsoft.com/office/drawing/2014/main" id="{382C9E6B-BC59-B44C-9AFE-46A25196F570}"/>
              </a:ext>
            </a:extLst>
          </p:cNvPr>
          <p:cNvSpPr/>
          <p:nvPr userDrawn="1"/>
        </p:nvSpPr>
        <p:spPr>
          <a:xfrm rot="5400000">
            <a:off x="7791053" y="2578608"/>
            <a:ext cx="560832" cy="243840"/>
          </a:xfrm>
          <a:prstGeom prst="triangle">
            <a:avLst/>
          </a:prstGeom>
          <a:solidFill>
            <a:srgbClr val="3D7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DFDEC116-A483-8F43-BC10-27C324805609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2827084" y="3596640"/>
            <a:ext cx="3134804" cy="9144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 dirty="0"/>
              <a:t>Rediger tekststiler i malen
Andre nivå
Tredje nivå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84CA8CEE-BA14-E54F-B871-40D74C566495}"/>
              </a:ext>
            </a:extLst>
          </p:cNvPr>
          <p:cNvSpPr/>
          <p:nvPr userDrawn="1"/>
        </p:nvSpPr>
        <p:spPr>
          <a:xfrm>
            <a:off x="839788" y="3596640"/>
            <a:ext cx="1621536" cy="914400"/>
          </a:xfrm>
          <a:prstGeom prst="rect">
            <a:avLst/>
          </a:prstGeom>
          <a:solidFill>
            <a:srgbClr val="3D7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A648DCFA-3597-FC45-88A4-F164C703F026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39788" y="3596640"/>
            <a:ext cx="1621536" cy="9144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 dirty="0"/>
              <a:t>Rediger tekststiler</a:t>
            </a:r>
          </a:p>
        </p:txBody>
      </p:sp>
      <p:sp>
        <p:nvSpPr>
          <p:cNvPr id="16" name="Trekant 15">
            <a:extLst>
              <a:ext uri="{FF2B5EF4-FFF2-40B4-BE49-F238E27FC236}">
                <a16:creationId xmlns:a16="http://schemas.microsoft.com/office/drawing/2014/main" id="{CC7E6003-D45A-3746-8D43-FE4635F311AC}"/>
              </a:ext>
            </a:extLst>
          </p:cNvPr>
          <p:cNvSpPr/>
          <p:nvPr userDrawn="1"/>
        </p:nvSpPr>
        <p:spPr>
          <a:xfrm rot="5400000">
            <a:off x="2303193" y="3931920"/>
            <a:ext cx="560832" cy="243840"/>
          </a:xfrm>
          <a:prstGeom prst="triangle">
            <a:avLst/>
          </a:prstGeom>
          <a:solidFill>
            <a:srgbClr val="3D7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1963A01D-E32A-B54B-A8A0-1DD3FBB417DD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8314944" y="3596640"/>
            <a:ext cx="3134804" cy="9144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 dirty="0"/>
              <a:t>Rediger tekststiler i malen
Andre nivå
Tredje nivå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E13206C-58B7-DA4C-AAAD-27DBD8C54CF0}"/>
              </a:ext>
            </a:extLst>
          </p:cNvPr>
          <p:cNvSpPr/>
          <p:nvPr userDrawn="1"/>
        </p:nvSpPr>
        <p:spPr>
          <a:xfrm>
            <a:off x="6327648" y="3596640"/>
            <a:ext cx="1621536" cy="914400"/>
          </a:xfrm>
          <a:prstGeom prst="rect">
            <a:avLst/>
          </a:prstGeom>
          <a:solidFill>
            <a:srgbClr val="3D7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nb-NO"/>
          </a:p>
        </p:txBody>
      </p:sp>
      <p:sp>
        <p:nvSpPr>
          <p:cNvPr id="19" name="Plassholder for tekst 3">
            <a:extLst>
              <a:ext uri="{FF2B5EF4-FFF2-40B4-BE49-F238E27FC236}">
                <a16:creationId xmlns:a16="http://schemas.microsoft.com/office/drawing/2014/main" id="{4C82C37D-1792-0245-BFB0-1B60DA1F8243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327648" y="3596640"/>
            <a:ext cx="1621536" cy="9144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 dirty="0"/>
              <a:t>Rediger tekststiler</a:t>
            </a:r>
          </a:p>
        </p:txBody>
      </p:sp>
      <p:sp>
        <p:nvSpPr>
          <p:cNvPr id="20" name="Trekant 19">
            <a:extLst>
              <a:ext uri="{FF2B5EF4-FFF2-40B4-BE49-F238E27FC236}">
                <a16:creationId xmlns:a16="http://schemas.microsoft.com/office/drawing/2014/main" id="{58485792-423E-E348-8AFB-A128AAFE442B}"/>
              </a:ext>
            </a:extLst>
          </p:cNvPr>
          <p:cNvSpPr/>
          <p:nvPr userDrawn="1"/>
        </p:nvSpPr>
        <p:spPr>
          <a:xfrm rot="5400000">
            <a:off x="7791053" y="3931920"/>
            <a:ext cx="560832" cy="243840"/>
          </a:xfrm>
          <a:prstGeom prst="triangle">
            <a:avLst/>
          </a:prstGeom>
          <a:solidFill>
            <a:srgbClr val="3D7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D866057-20BC-894E-8046-80038230AA17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2827084" y="4943857"/>
            <a:ext cx="3134804" cy="9144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 dirty="0"/>
              <a:t>Rediger tekststiler i malen
Andre nivå
Tredje nivå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BFE8B517-6CC3-F14F-BED7-5D6D3ED01599}"/>
              </a:ext>
            </a:extLst>
          </p:cNvPr>
          <p:cNvSpPr/>
          <p:nvPr userDrawn="1"/>
        </p:nvSpPr>
        <p:spPr>
          <a:xfrm>
            <a:off x="839788" y="4943857"/>
            <a:ext cx="1621536" cy="914400"/>
          </a:xfrm>
          <a:prstGeom prst="rect">
            <a:avLst/>
          </a:prstGeom>
          <a:solidFill>
            <a:srgbClr val="3D7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3">
            <a:extLst>
              <a:ext uri="{FF2B5EF4-FFF2-40B4-BE49-F238E27FC236}">
                <a16:creationId xmlns:a16="http://schemas.microsoft.com/office/drawing/2014/main" id="{B82E12F6-6ADC-8B4A-8D8D-D25FA3818657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39788" y="4943857"/>
            <a:ext cx="1621536" cy="9144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 dirty="0"/>
              <a:t>Rediger tekststiler</a:t>
            </a:r>
          </a:p>
        </p:txBody>
      </p:sp>
      <p:sp>
        <p:nvSpPr>
          <p:cNvPr id="24" name="Trekant 23">
            <a:extLst>
              <a:ext uri="{FF2B5EF4-FFF2-40B4-BE49-F238E27FC236}">
                <a16:creationId xmlns:a16="http://schemas.microsoft.com/office/drawing/2014/main" id="{18B263CC-A008-A543-8360-BFD34C10CC96}"/>
              </a:ext>
            </a:extLst>
          </p:cNvPr>
          <p:cNvSpPr/>
          <p:nvPr userDrawn="1"/>
        </p:nvSpPr>
        <p:spPr>
          <a:xfrm rot="5400000">
            <a:off x="2303193" y="5279137"/>
            <a:ext cx="560832" cy="243840"/>
          </a:xfrm>
          <a:prstGeom prst="triangle">
            <a:avLst/>
          </a:prstGeom>
          <a:solidFill>
            <a:srgbClr val="3D7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Plassholder for tekst 3">
            <a:extLst>
              <a:ext uri="{FF2B5EF4-FFF2-40B4-BE49-F238E27FC236}">
                <a16:creationId xmlns:a16="http://schemas.microsoft.com/office/drawing/2014/main" id="{4C6FA8AF-F673-A541-8D05-1535639F6071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314944" y="4943857"/>
            <a:ext cx="3134804" cy="9144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 dirty="0"/>
              <a:t>Rediger tekststiler i malen
Andre nivå
Tredje nivå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F72F1124-FFFB-CC40-B7A9-85A79754684E}"/>
              </a:ext>
            </a:extLst>
          </p:cNvPr>
          <p:cNvSpPr/>
          <p:nvPr userDrawn="1"/>
        </p:nvSpPr>
        <p:spPr>
          <a:xfrm>
            <a:off x="6327648" y="4943857"/>
            <a:ext cx="1621536" cy="914400"/>
          </a:xfrm>
          <a:prstGeom prst="rect">
            <a:avLst/>
          </a:prstGeom>
          <a:solidFill>
            <a:srgbClr val="3D7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nb-NO"/>
          </a:p>
        </p:txBody>
      </p:sp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D53FEB81-0E90-1D4A-AFEB-FE4A9C8B0C4B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6327648" y="4943857"/>
            <a:ext cx="1621536" cy="9144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 dirty="0"/>
              <a:t>Rediger tekststiler</a:t>
            </a:r>
          </a:p>
        </p:txBody>
      </p:sp>
      <p:sp>
        <p:nvSpPr>
          <p:cNvPr id="28" name="Trekant 27">
            <a:extLst>
              <a:ext uri="{FF2B5EF4-FFF2-40B4-BE49-F238E27FC236}">
                <a16:creationId xmlns:a16="http://schemas.microsoft.com/office/drawing/2014/main" id="{718A2259-8AE5-E84A-956B-3B11BF064908}"/>
              </a:ext>
            </a:extLst>
          </p:cNvPr>
          <p:cNvSpPr/>
          <p:nvPr userDrawn="1"/>
        </p:nvSpPr>
        <p:spPr>
          <a:xfrm rot="5400000">
            <a:off x="7791053" y="5279137"/>
            <a:ext cx="560832" cy="243840"/>
          </a:xfrm>
          <a:prstGeom prst="triangle">
            <a:avLst/>
          </a:prstGeom>
          <a:solidFill>
            <a:srgbClr val="3D7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7201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CDC0D3-570C-EE42-9587-0881B3BBB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71E945E-C281-DB43-864F-65111CCDA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</p:spTree>
    <p:extLst>
      <p:ext uri="{BB962C8B-B14F-4D97-AF65-F5344CB8AC3E}">
        <p14:creationId xmlns:p14="http://schemas.microsoft.com/office/powerpoint/2010/main" val="3737981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D7722E-DBCA-5A4E-99B8-952E3AC7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E8E05DF-49F7-784D-8CB5-924134E46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</p:spTree>
    <p:extLst>
      <p:ext uri="{BB962C8B-B14F-4D97-AF65-F5344CB8AC3E}">
        <p14:creationId xmlns:p14="http://schemas.microsoft.com/office/powerpoint/2010/main" val="2887299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C00276-1E7C-BD48-90F0-2BEF08A28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A3C1DA6-5C4C-4540-B153-4952DFAF06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C762465-55DF-7345-B897-10FCE9F01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</p:spTree>
    <p:extLst>
      <p:ext uri="{BB962C8B-B14F-4D97-AF65-F5344CB8AC3E}">
        <p14:creationId xmlns:p14="http://schemas.microsoft.com/office/powerpoint/2010/main" val="45784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E330FF-6338-1448-9C7F-3230CB2AD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3752B3D-9821-7A49-AC0A-C728F4431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427EB7A-BB17-4B4A-9E01-31E2D7F28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CEABBDB-EC1A-1B4F-A97C-2DF30CA5F3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EFB29FF-0F87-624D-A99C-4CB13C638F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</p:spTree>
    <p:extLst>
      <p:ext uri="{BB962C8B-B14F-4D97-AF65-F5344CB8AC3E}">
        <p14:creationId xmlns:p14="http://schemas.microsoft.com/office/powerpoint/2010/main" val="564821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64F1693-1C04-FF47-9B96-3ED891BA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007568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590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409CE8-FD69-8F4F-B94A-A6E889837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E90C15E-6C5D-024E-8C22-36318D397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40E815A-77C9-C44A-9DB8-0E84E3E00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</p:spTree>
    <p:extLst>
      <p:ext uri="{BB962C8B-B14F-4D97-AF65-F5344CB8AC3E}">
        <p14:creationId xmlns:p14="http://schemas.microsoft.com/office/powerpoint/2010/main" val="204068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05AAC2-B639-694D-99F3-88443E85C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532C1C3-5E50-0D4A-B3C1-04BB9380EF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C6F1FC6-F67F-BE48-9614-32CF1162B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</p:spTree>
    <p:extLst>
      <p:ext uri="{BB962C8B-B14F-4D97-AF65-F5344CB8AC3E}">
        <p14:creationId xmlns:p14="http://schemas.microsoft.com/office/powerpoint/2010/main" val="943911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FCE9464B-5758-AD48-880A-908D7451571C}"/>
              </a:ext>
            </a:extLst>
          </p:cNvPr>
          <p:cNvSpPr/>
          <p:nvPr userDrawn="1"/>
        </p:nvSpPr>
        <p:spPr>
          <a:xfrm>
            <a:off x="0" y="0"/>
            <a:ext cx="12192000" cy="144780"/>
          </a:xfrm>
          <a:prstGeom prst="rect">
            <a:avLst/>
          </a:prstGeom>
          <a:solidFill>
            <a:srgbClr val="3D7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9BDA997E-B256-5D46-99C1-F303BFE5C0B9}"/>
              </a:ext>
            </a:extLst>
          </p:cNvPr>
          <p:cNvSpPr/>
          <p:nvPr userDrawn="1"/>
        </p:nvSpPr>
        <p:spPr>
          <a:xfrm>
            <a:off x="10805652" y="82222"/>
            <a:ext cx="1278193" cy="725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BBD06898-93B7-AE41-B62E-1CDB7E8CA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D3D25C2-3D56-C540-A984-FABFD94D9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F5595E7-7730-0C4C-9A63-39E139000250}"/>
              </a:ext>
            </a:extLst>
          </p:cNvPr>
          <p:cNvSpPr/>
          <p:nvPr userDrawn="1"/>
        </p:nvSpPr>
        <p:spPr>
          <a:xfrm>
            <a:off x="0" y="6416040"/>
            <a:ext cx="12192000" cy="441960"/>
          </a:xfrm>
          <a:prstGeom prst="rect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412A5DE-B89E-7A40-84A5-3E454C99C73E}"/>
              </a:ext>
            </a:extLst>
          </p:cNvPr>
          <p:cNvSpPr txBox="1"/>
          <p:nvPr userDrawn="1"/>
        </p:nvSpPr>
        <p:spPr>
          <a:xfrm>
            <a:off x="1973943" y="6514374"/>
            <a:ext cx="9688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Avenir Medium" panose="02000503020000020003" pitchFamily="2" charset="0"/>
              </a:rPr>
              <a:t>This project has received funding from the European Union’s Horizon 2020 Research and Innovation </a:t>
            </a:r>
            <a:r>
              <a:rPr lang="en-US" sz="1000" dirty="0" err="1">
                <a:solidFill>
                  <a:schemeClr val="bg1">
                    <a:lumMod val="85000"/>
                  </a:schemeClr>
                </a:solidFill>
                <a:latin typeface="Avenir Medium" panose="02000503020000020003" pitchFamily="2" charset="0"/>
              </a:rPr>
              <a:t>programme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Avenir Medium" panose="02000503020000020003" pitchFamily="2" charset="0"/>
              </a:rPr>
              <a:t> under Grant Agreement No 769303</a:t>
            </a:r>
            <a:endParaRPr lang="nb-NO" sz="1000" dirty="0">
              <a:solidFill>
                <a:schemeClr val="bg1">
                  <a:lumMod val="85000"/>
                </a:schemeClr>
              </a:solidFill>
              <a:latin typeface="Avenir Medium" panose="02000503020000020003" pitchFamily="2" charset="0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D2BE74A-9075-C441-ADA9-8601B7583F28}"/>
              </a:ext>
            </a:extLst>
          </p:cNvPr>
          <p:cNvSpPr/>
          <p:nvPr/>
        </p:nvSpPr>
        <p:spPr>
          <a:xfrm>
            <a:off x="1545545" y="6521839"/>
            <a:ext cx="303667" cy="2160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E35F3F47-1A30-314F-AB9F-FB776740E2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66749" y="6543555"/>
            <a:ext cx="261258" cy="172617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E2F0AB3-4208-F347-8A0A-A2816AFA6AC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000791" y="220725"/>
            <a:ext cx="887914" cy="24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D727E"/>
          </a:solidFill>
          <a:latin typeface="Avenir Roman" panose="020005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Avenir Roman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image" Target="../media/image4.jpg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jp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jpg"/><Relationship Id="rId5" Type="http://schemas.openxmlformats.org/officeDocument/2006/relationships/image" Target="../media/image35.emf"/><Relationship Id="rId4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095BD342-66FD-B849-AD30-4AB86D8F6E0C}"/>
              </a:ext>
            </a:extLst>
          </p:cNvPr>
          <p:cNvSpPr/>
          <p:nvPr/>
        </p:nvSpPr>
        <p:spPr>
          <a:xfrm>
            <a:off x="0" y="6713220"/>
            <a:ext cx="12192000" cy="144780"/>
          </a:xfrm>
          <a:prstGeom prst="rect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latin typeface="Calibri"/>
              <a:cs typeface="Calibri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A5451C6-A3D1-7543-85BE-5479A73E952D}"/>
              </a:ext>
            </a:extLst>
          </p:cNvPr>
          <p:cNvSpPr/>
          <p:nvPr/>
        </p:nvSpPr>
        <p:spPr>
          <a:xfrm>
            <a:off x="0" y="0"/>
            <a:ext cx="12192000" cy="144780"/>
          </a:xfrm>
          <a:prstGeom prst="rect">
            <a:avLst/>
          </a:prstGeom>
          <a:solidFill>
            <a:srgbClr val="3D7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latin typeface="Calibri"/>
              <a:cs typeface="Calibri"/>
            </a:endParaRP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E0542F1D-0435-8342-ADED-C3ECC03212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244" b="-1"/>
          <a:stretch/>
        </p:blipFill>
        <p:spPr>
          <a:xfrm>
            <a:off x="0" y="1"/>
            <a:ext cx="12223627" cy="6438270"/>
          </a:xfrm>
          <a:prstGeom prst="rect">
            <a:avLst/>
          </a:prstGeom>
        </p:spPr>
      </p:pic>
      <p:sp>
        <p:nvSpPr>
          <p:cNvPr id="8" name="TekstSylinder 23">
            <a:extLst>
              <a:ext uri="{FF2B5EF4-FFF2-40B4-BE49-F238E27FC236}">
                <a16:creationId xmlns:a16="http://schemas.microsoft.com/office/drawing/2014/main" id="{932E19DA-7572-F24A-A298-95D27AF426C0}"/>
              </a:ext>
            </a:extLst>
          </p:cNvPr>
          <p:cNvSpPr txBox="1"/>
          <p:nvPr/>
        </p:nvSpPr>
        <p:spPr>
          <a:xfrm>
            <a:off x="1617993" y="5137121"/>
            <a:ext cx="9134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200" i="1" dirty="0">
                <a:solidFill>
                  <a:schemeClr val="bg1"/>
                </a:solidFill>
                <a:latin typeface="Calibri"/>
                <a:cs typeface="Calibri"/>
              </a:rPr>
              <a:t>Aphrodite </a:t>
            </a:r>
            <a:r>
              <a:rPr lang="nb-NO" sz="2200" i="1" dirty="0" err="1">
                <a:solidFill>
                  <a:schemeClr val="bg1"/>
                </a:solidFill>
                <a:latin typeface="Calibri"/>
                <a:cs typeface="Calibri"/>
              </a:rPr>
              <a:t>Kanellopoulou</a:t>
            </a:r>
            <a:r>
              <a:rPr lang="nb-NO" sz="2200" i="1" dirty="0">
                <a:solidFill>
                  <a:schemeClr val="bg1"/>
                </a:solidFill>
                <a:latin typeface="Calibri"/>
                <a:cs typeface="Calibri"/>
              </a:rPr>
              <a:t>, George </a:t>
            </a:r>
            <a:r>
              <a:rPr lang="nb-NO" sz="2200" i="1" dirty="0" err="1">
                <a:solidFill>
                  <a:schemeClr val="bg1"/>
                </a:solidFill>
                <a:latin typeface="Calibri"/>
                <a:cs typeface="Calibri"/>
              </a:rPr>
              <a:t>Zaraphonitis</a:t>
            </a:r>
            <a:r>
              <a:rPr lang="nb-NO" sz="2200" i="1" dirty="0">
                <a:solidFill>
                  <a:schemeClr val="bg1"/>
                </a:solidFill>
                <a:latin typeface="Calibri"/>
                <a:cs typeface="Calibri"/>
              </a:rPr>
              <a:t>,  NTUA</a:t>
            </a:r>
          </a:p>
          <a:p>
            <a:pPr algn="ctr"/>
            <a:r>
              <a:rPr lang="nb-NO" sz="2200" i="1" dirty="0" err="1">
                <a:solidFill>
                  <a:schemeClr val="bg1"/>
                </a:solidFill>
                <a:latin typeface="Calibri"/>
                <a:cs typeface="Calibri"/>
              </a:rPr>
              <a:t>Yan</a:t>
            </a:r>
            <a:r>
              <a:rPr lang="nb-NO" sz="2200" i="1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nb-NO" sz="2200" i="1" dirty="0" err="1">
                <a:solidFill>
                  <a:schemeClr val="bg1"/>
                </a:solidFill>
                <a:latin typeface="Calibri"/>
                <a:cs typeface="Calibri"/>
              </a:rPr>
              <a:t>Xing-Kaeding</a:t>
            </a:r>
            <a:r>
              <a:rPr lang="nb-NO" sz="2200" i="1" dirty="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lang="nb-NO" sz="2200" i="1" dirty="0" err="1">
                <a:solidFill>
                  <a:schemeClr val="bg1"/>
                </a:solidFill>
                <a:latin typeface="Calibri"/>
                <a:cs typeface="Calibri"/>
              </a:rPr>
              <a:t>Apostolos</a:t>
            </a:r>
            <a:r>
              <a:rPr lang="nb-NO" sz="2200" i="1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nb-NO" sz="2200" i="1" dirty="0" err="1">
                <a:solidFill>
                  <a:schemeClr val="bg1"/>
                </a:solidFill>
                <a:latin typeface="Calibri"/>
                <a:cs typeface="Calibri"/>
              </a:rPr>
              <a:t>Papanikolaou</a:t>
            </a:r>
            <a:r>
              <a:rPr lang="nb-NO" sz="2200" i="1" dirty="0">
                <a:solidFill>
                  <a:schemeClr val="bg1"/>
                </a:solidFill>
                <a:latin typeface="Calibri"/>
                <a:cs typeface="Calibri"/>
              </a:rPr>
              <a:t>, HSVA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300F3674-9691-A84C-8396-225F08A84F59}"/>
              </a:ext>
            </a:extLst>
          </p:cNvPr>
          <p:cNvSpPr txBox="1"/>
          <p:nvPr/>
        </p:nvSpPr>
        <p:spPr>
          <a:xfrm>
            <a:off x="438411" y="3866957"/>
            <a:ext cx="114237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400" b="1" dirty="0">
                <a:solidFill>
                  <a:schemeClr val="bg1"/>
                </a:solidFill>
                <a:latin typeface="Calibri"/>
                <a:cs typeface="Calibri"/>
              </a:rPr>
              <a:t>Parametric design and Hydrodynamic optimization of a Battery-driven fast Catamaran vessel</a:t>
            </a:r>
          </a:p>
        </p:txBody>
      </p:sp>
      <p:sp>
        <p:nvSpPr>
          <p:cNvPr id="10" name="TekstSylinder 23">
            <a:extLst>
              <a:ext uri="{FF2B5EF4-FFF2-40B4-BE49-F238E27FC236}">
                <a16:creationId xmlns:a16="http://schemas.microsoft.com/office/drawing/2014/main" id="{932E19DA-7572-F24A-A298-95D27AF426C0}"/>
              </a:ext>
            </a:extLst>
          </p:cNvPr>
          <p:cNvSpPr txBox="1"/>
          <p:nvPr/>
        </p:nvSpPr>
        <p:spPr>
          <a:xfrm>
            <a:off x="981933" y="6066165"/>
            <a:ext cx="1049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u="sng" dirty="0" err="1">
                <a:solidFill>
                  <a:schemeClr val="bg1"/>
                </a:solidFill>
                <a:latin typeface="Calibri"/>
                <a:cs typeface="Calibri"/>
              </a:rPr>
              <a:t>Sustainable</a:t>
            </a:r>
            <a:r>
              <a:rPr lang="nb-NO" sz="2000" u="sng" dirty="0">
                <a:solidFill>
                  <a:schemeClr val="bg1"/>
                </a:solidFill>
                <a:latin typeface="Calibri"/>
                <a:cs typeface="Calibri"/>
              </a:rPr>
              <a:t> and Safe </a:t>
            </a:r>
            <a:r>
              <a:rPr lang="nb-NO" sz="2000" u="sng" dirty="0" err="1">
                <a:solidFill>
                  <a:schemeClr val="bg1"/>
                </a:solidFill>
                <a:latin typeface="Calibri"/>
                <a:cs typeface="Calibri"/>
              </a:rPr>
              <a:t>Passenger</a:t>
            </a:r>
            <a:r>
              <a:rPr lang="nb-NO" sz="2000" u="sng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nb-NO" sz="2000" u="sng" dirty="0" err="1">
                <a:solidFill>
                  <a:schemeClr val="bg1"/>
                </a:solidFill>
                <a:latin typeface="Calibri"/>
                <a:cs typeface="Calibri"/>
              </a:rPr>
              <a:t>Ships</a:t>
            </a:r>
            <a:r>
              <a:rPr lang="nb-NO" sz="2000" u="sng" dirty="0">
                <a:solidFill>
                  <a:schemeClr val="bg1"/>
                </a:solidFill>
                <a:latin typeface="Calibri"/>
                <a:cs typeface="Calibri"/>
              </a:rPr>
              <a:t>, 4</a:t>
            </a:r>
            <a:r>
              <a:rPr lang="nb-NO" sz="2000" u="sng" baseline="30000" dirty="0">
                <a:solidFill>
                  <a:schemeClr val="bg1"/>
                </a:solidFill>
                <a:latin typeface="Calibri"/>
                <a:cs typeface="Calibri"/>
              </a:rPr>
              <a:t>th</a:t>
            </a:r>
            <a:r>
              <a:rPr lang="nb-NO" sz="2000" u="sng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nb-NO" sz="2000" u="sng" dirty="0" err="1">
                <a:solidFill>
                  <a:schemeClr val="bg1"/>
                </a:solidFill>
                <a:latin typeface="Calibri"/>
                <a:cs typeface="Calibri"/>
              </a:rPr>
              <a:t>March</a:t>
            </a:r>
            <a:r>
              <a:rPr lang="nb-NO" sz="2000" u="sng" dirty="0">
                <a:solidFill>
                  <a:schemeClr val="bg1"/>
                </a:solidFill>
                <a:latin typeface="Calibri"/>
                <a:cs typeface="Calibri"/>
              </a:rPr>
              <a:t> 2020, Athens, </a:t>
            </a:r>
            <a:r>
              <a:rPr lang="nb-NO" sz="2000" u="sng" dirty="0" err="1">
                <a:solidFill>
                  <a:schemeClr val="bg1"/>
                </a:solidFill>
                <a:latin typeface="Calibri"/>
                <a:cs typeface="Calibri"/>
              </a:rPr>
              <a:t>Greece</a:t>
            </a:r>
            <a:endParaRPr lang="nb-NO" sz="2000" u="sng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5368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am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109" y="291984"/>
            <a:ext cx="5632565" cy="61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580" y="117981"/>
            <a:ext cx="10515600" cy="1167792"/>
          </a:xfrm>
        </p:spPr>
        <p:txBody>
          <a:bodyPr/>
          <a:lstStyle/>
          <a:p>
            <a:r>
              <a:rPr lang="en-GB" dirty="0">
                <a:latin typeface="Calibri"/>
                <a:cs typeface="Calibri"/>
              </a:rPr>
              <a:t>Main Global Parameters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63689" y="1367176"/>
            <a:ext cx="5527086" cy="3893963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  <a:buSzPct val="80000"/>
              <a:buFont typeface="Wingdings" charset="2"/>
              <a:buChar char="Ø"/>
            </a:pP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Waterline Length</a:t>
            </a:r>
          </a:p>
          <a:p>
            <a:pPr lvl="1">
              <a:lnSpc>
                <a:spcPct val="150000"/>
              </a:lnSpc>
              <a:buSzPct val="80000"/>
              <a:buFont typeface="Wingdings" charset="2"/>
              <a:buChar char="Ø"/>
            </a:pPr>
            <a:r>
              <a:rPr lang="en-GB" sz="2000" b="1" u="sng" dirty="0">
                <a:solidFill>
                  <a:srgbClr val="3D727E"/>
                </a:solidFill>
                <a:latin typeface="Calibri"/>
                <a:cs typeface="Calibri"/>
              </a:rPr>
              <a:t>Beam</a:t>
            </a:r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endParaRPr lang="en-GB" sz="2000" dirty="0">
              <a:solidFill>
                <a:srgbClr val="3D727E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GB" sz="2000" dirty="0">
              <a:solidFill>
                <a:srgbClr val="3D727E"/>
              </a:solidFill>
              <a:latin typeface="Calibri"/>
              <a:cs typeface="Calibri"/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000" dirty="0">
              <a:solidFill>
                <a:srgbClr val="3D727E"/>
              </a:solidFill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" y="6455738"/>
            <a:ext cx="777407" cy="364683"/>
          </a:xfrm>
          <a:prstGeom prst="rect">
            <a:avLst/>
          </a:prstGeom>
        </p:spPr>
      </p:pic>
      <p:sp>
        <p:nvSpPr>
          <p:cNvPr id="6" name="TextShape 3"/>
          <p:cNvSpPr txBox="1"/>
          <p:nvPr/>
        </p:nvSpPr>
        <p:spPr>
          <a:xfrm>
            <a:off x="9023839" y="6461566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/>
            <a:r>
              <a:rPr lang="en-US" sz="1200" spc="-1" dirty="0">
                <a:solidFill>
                  <a:schemeClr val="bg1"/>
                </a:solidFill>
                <a:latin typeface="Calibri"/>
                <a:ea typeface="Calibri"/>
              </a:rPr>
              <a:t>10</a:t>
            </a:r>
            <a:endParaRPr lang="en-US" sz="1200" spc="-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8" name="TextShape 3"/>
          <p:cNvSpPr txBox="1"/>
          <p:nvPr/>
        </p:nvSpPr>
        <p:spPr>
          <a:xfrm>
            <a:off x="8430016" y="6455738"/>
            <a:ext cx="25972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nb-NO" sz="1200" i="1" dirty="0" err="1">
                <a:solidFill>
                  <a:schemeClr val="bg1"/>
                </a:solidFill>
                <a:cs typeface="Calibri"/>
              </a:rPr>
              <a:t>Sustainable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and Safe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Passenger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Ships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, 4</a:t>
            </a:r>
            <a:r>
              <a:rPr lang="nb-NO" sz="1200" i="1" baseline="30000" dirty="0">
                <a:solidFill>
                  <a:schemeClr val="bg1"/>
                </a:solidFill>
                <a:cs typeface="Calibri"/>
              </a:rPr>
              <a:t>th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March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2020, Athens,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Greece</a:t>
            </a:r>
            <a:endParaRPr lang="nb-NO" sz="1200" i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570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3_tini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35" y="379585"/>
            <a:ext cx="5760000" cy="5975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580" y="117981"/>
            <a:ext cx="10515600" cy="1167792"/>
          </a:xfrm>
        </p:spPr>
        <p:txBody>
          <a:bodyPr/>
          <a:lstStyle/>
          <a:p>
            <a:r>
              <a:rPr lang="en-GB" dirty="0">
                <a:latin typeface="Calibri"/>
                <a:cs typeface="Calibri"/>
              </a:rPr>
              <a:t>Main Global Parameters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63689" y="1367176"/>
            <a:ext cx="5527086" cy="3893963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  <a:buSzPct val="80000"/>
              <a:buFont typeface="Wingdings" charset="2"/>
              <a:buChar char="Ø"/>
            </a:pP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Waterline Length</a:t>
            </a:r>
          </a:p>
          <a:p>
            <a:pPr lvl="1">
              <a:lnSpc>
                <a:spcPct val="150000"/>
              </a:lnSpc>
              <a:buSzPct val="80000"/>
              <a:buFont typeface="Wingdings" charset="2"/>
              <a:buChar char="Ø"/>
            </a:pP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Beam</a:t>
            </a:r>
          </a:p>
          <a:p>
            <a:pPr lvl="1">
              <a:lnSpc>
                <a:spcPct val="150000"/>
              </a:lnSpc>
              <a:buSzPct val="80000"/>
              <a:buFont typeface="Wingdings" charset="2"/>
              <a:buChar char="Ø"/>
            </a:pPr>
            <a:r>
              <a:rPr lang="en-GB" sz="2000" b="1" u="sng" dirty="0">
                <a:solidFill>
                  <a:srgbClr val="3D727E"/>
                </a:solidFill>
                <a:latin typeface="Calibri"/>
                <a:cs typeface="Calibri"/>
              </a:rPr>
              <a:t>Draught</a:t>
            </a:r>
          </a:p>
          <a:p>
            <a:pPr marL="0" indent="0">
              <a:buNone/>
            </a:pPr>
            <a:endParaRPr lang="en-GB" sz="2000" dirty="0">
              <a:solidFill>
                <a:srgbClr val="3D727E"/>
              </a:solidFill>
              <a:latin typeface="Calibri"/>
              <a:cs typeface="Calibri"/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000" dirty="0">
              <a:solidFill>
                <a:srgbClr val="3D727E"/>
              </a:solidFill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" y="6455738"/>
            <a:ext cx="777407" cy="364683"/>
          </a:xfrm>
          <a:prstGeom prst="rect">
            <a:avLst/>
          </a:prstGeom>
        </p:spPr>
      </p:pic>
      <p:sp>
        <p:nvSpPr>
          <p:cNvPr id="7" name="TextShape 3"/>
          <p:cNvSpPr txBox="1"/>
          <p:nvPr/>
        </p:nvSpPr>
        <p:spPr>
          <a:xfrm>
            <a:off x="9023839" y="6461566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/>
            <a:r>
              <a:rPr lang="en-US" sz="1200" spc="-1" dirty="0">
                <a:solidFill>
                  <a:schemeClr val="bg1"/>
                </a:solidFill>
                <a:latin typeface="Calibri"/>
                <a:ea typeface="Calibri"/>
              </a:rPr>
              <a:t>11</a:t>
            </a:r>
            <a:endParaRPr lang="en-US" sz="1200" spc="-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10" name="TextShape 3"/>
          <p:cNvSpPr txBox="1"/>
          <p:nvPr/>
        </p:nvSpPr>
        <p:spPr>
          <a:xfrm>
            <a:off x="8430016" y="6455738"/>
            <a:ext cx="25972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nb-NO" sz="1200" i="1" dirty="0" err="1">
                <a:solidFill>
                  <a:schemeClr val="bg1"/>
                </a:solidFill>
                <a:cs typeface="Calibri"/>
              </a:rPr>
              <a:t>Sustainable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and Safe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Passenger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Ships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, 4</a:t>
            </a:r>
            <a:r>
              <a:rPr lang="nb-NO" sz="1200" i="1" baseline="30000" dirty="0">
                <a:solidFill>
                  <a:schemeClr val="bg1"/>
                </a:solidFill>
                <a:cs typeface="Calibri"/>
              </a:rPr>
              <a:t>th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March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2020, Athens,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Greece</a:t>
            </a:r>
            <a:endParaRPr lang="nb-NO" sz="1200" i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24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ney_atS0_ratio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41" y="301991"/>
            <a:ext cx="5632567" cy="61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580" y="117981"/>
            <a:ext cx="10515600" cy="1167792"/>
          </a:xfrm>
        </p:spPr>
        <p:txBody>
          <a:bodyPr/>
          <a:lstStyle/>
          <a:p>
            <a:r>
              <a:rPr lang="en-GB" dirty="0">
                <a:latin typeface="Calibri"/>
                <a:cs typeface="Calibri"/>
              </a:rPr>
              <a:t>Main Local Parameters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63689" y="1367176"/>
            <a:ext cx="5527086" cy="3893963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  <a:buSzPct val="80000"/>
              <a:buFont typeface="Wingdings" charset="2"/>
              <a:buChar char="Ø"/>
            </a:pPr>
            <a:r>
              <a:rPr lang="en-GB" sz="2000" b="1" u="sng" dirty="0">
                <a:solidFill>
                  <a:srgbClr val="3D727E"/>
                </a:solidFill>
                <a:latin typeface="Calibri"/>
                <a:cs typeface="Calibri"/>
              </a:rPr>
              <a:t>Transom width</a:t>
            </a:r>
          </a:p>
          <a:p>
            <a:pPr marL="0" indent="0">
              <a:buNone/>
            </a:pPr>
            <a:endParaRPr lang="en-GB" sz="2000" dirty="0">
              <a:solidFill>
                <a:srgbClr val="3D727E"/>
              </a:solidFill>
              <a:latin typeface="Calibri"/>
              <a:cs typeface="Calibri"/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000" dirty="0">
              <a:solidFill>
                <a:srgbClr val="3D727E"/>
              </a:solidFill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" y="6455738"/>
            <a:ext cx="777407" cy="364683"/>
          </a:xfrm>
          <a:prstGeom prst="rect">
            <a:avLst/>
          </a:prstGeom>
        </p:spPr>
      </p:pic>
      <p:sp>
        <p:nvSpPr>
          <p:cNvPr id="6" name="TextShape 3"/>
          <p:cNvSpPr txBox="1"/>
          <p:nvPr/>
        </p:nvSpPr>
        <p:spPr>
          <a:xfrm>
            <a:off x="9023839" y="6461566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/>
            <a:r>
              <a:rPr lang="en-US" sz="1200" spc="-1" dirty="0">
                <a:solidFill>
                  <a:schemeClr val="bg1"/>
                </a:solidFill>
                <a:latin typeface="Calibri"/>
                <a:ea typeface="Calibri"/>
              </a:rPr>
              <a:t>12</a:t>
            </a:r>
            <a:endParaRPr lang="en-US" sz="1200" spc="-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8" name="TextShape 3"/>
          <p:cNvSpPr txBox="1"/>
          <p:nvPr/>
        </p:nvSpPr>
        <p:spPr>
          <a:xfrm>
            <a:off x="8430016" y="6455738"/>
            <a:ext cx="25972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nb-NO" sz="1200" i="1" dirty="0" err="1">
                <a:solidFill>
                  <a:schemeClr val="bg1"/>
                </a:solidFill>
                <a:cs typeface="Calibri"/>
              </a:rPr>
              <a:t>Sustainable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and Safe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Passenger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Ships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, 4</a:t>
            </a:r>
            <a:r>
              <a:rPr lang="nb-NO" sz="1200" i="1" baseline="30000" dirty="0">
                <a:solidFill>
                  <a:schemeClr val="bg1"/>
                </a:solidFill>
                <a:cs typeface="Calibri"/>
              </a:rPr>
              <a:t>th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March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2020, Athens,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Greece</a:t>
            </a:r>
            <a:endParaRPr lang="nb-NO" sz="1200" i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213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neDZ_atS0_ratio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971" y="291986"/>
            <a:ext cx="5632567" cy="61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580" y="117981"/>
            <a:ext cx="10515600" cy="1167792"/>
          </a:xfrm>
        </p:spPr>
        <p:txBody>
          <a:bodyPr/>
          <a:lstStyle/>
          <a:p>
            <a:r>
              <a:rPr lang="en-GB" dirty="0">
                <a:latin typeface="Calibri"/>
                <a:cs typeface="Calibri"/>
              </a:rPr>
              <a:t>Main Local Parameters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63689" y="1367176"/>
            <a:ext cx="5527086" cy="3893963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  <a:buSzPct val="80000"/>
              <a:buFont typeface="Wingdings" charset="2"/>
              <a:buChar char="Ø"/>
            </a:pP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Transom width</a:t>
            </a:r>
          </a:p>
          <a:p>
            <a:pPr lvl="1">
              <a:lnSpc>
                <a:spcPct val="150000"/>
              </a:lnSpc>
              <a:buSzPct val="80000"/>
              <a:buFont typeface="Wingdings" charset="2"/>
              <a:buChar char="Ø"/>
            </a:pPr>
            <a:r>
              <a:rPr lang="en-GB" sz="2000" b="1" u="sng" dirty="0">
                <a:solidFill>
                  <a:srgbClr val="3D727E"/>
                </a:solidFill>
                <a:latin typeface="Calibri"/>
                <a:cs typeface="Calibri"/>
              </a:rPr>
              <a:t>Transom Chine Height</a:t>
            </a:r>
          </a:p>
          <a:p>
            <a:pPr marL="0" indent="0">
              <a:buNone/>
            </a:pPr>
            <a:endParaRPr lang="en-GB" sz="2000" dirty="0">
              <a:solidFill>
                <a:srgbClr val="3D727E"/>
              </a:solidFill>
              <a:latin typeface="Calibri"/>
              <a:cs typeface="Calibri"/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000" dirty="0">
              <a:solidFill>
                <a:srgbClr val="3D727E"/>
              </a:solidFill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" y="6455738"/>
            <a:ext cx="777407" cy="364683"/>
          </a:xfrm>
          <a:prstGeom prst="rect">
            <a:avLst/>
          </a:prstGeom>
        </p:spPr>
      </p:pic>
      <p:sp>
        <p:nvSpPr>
          <p:cNvPr id="6" name="TextShape 3"/>
          <p:cNvSpPr txBox="1"/>
          <p:nvPr/>
        </p:nvSpPr>
        <p:spPr>
          <a:xfrm>
            <a:off x="9023839" y="6461566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/>
            <a:r>
              <a:rPr lang="en-US" sz="1200" spc="-1" dirty="0">
                <a:solidFill>
                  <a:schemeClr val="bg1"/>
                </a:solidFill>
                <a:latin typeface="Calibri"/>
                <a:ea typeface="Calibri"/>
              </a:rPr>
              <a:t>13</a:t>
            </a:r>
            <a:endParaRPr lang="en-US" sz="1200" spc="-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8" name="TextShape 3"/>
          <p:cNvSpPr txBox="1"/>
          <p:nvPr/>
        </p:nvSpPr>
        <p:spPr>
          <a:xfrm>
            <a:off x="8430016" y="6455738"/>
            <a:ext cx="25972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nb-NO" sz="1200" i="1" dirty="0" err="1">
                <a:solidFill>
                  <a:schemeClr val="bg1"/>
                </a:solidFill>
                <a:cs typeface="Calibri"/>
              </a:rPr>
              <a:t>Sustainable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and Safe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Passenger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Ships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, 4</a:t>
            </a:r>
            <a:r>
              <a:rPr lang="nb-NO" sz="1200" i="1" baseline="30000" dirty="0">
                <a:solidFill>
                  <a:schemeClr val="bg1"/>
                </a:solidFill>
                <a:cs typeface="Calibri"/>
              </a:rPr>
              <a:t>th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March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2020, Athens,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Greece</a:t>
            </a:r>
            <a:endParaRPr lang="nb-NO" sz="1200" i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355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pos_horcl_ratio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699" y="-437967"/>
            <a:ext cx="6626546" cy="71999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580" y="117981"/>
            <a:ext cx="10515600" cy="1167792"/>
          </a:xfrm>
        </p:spPr>
        <p:txBody>
          <a:bodyPr/>
          <a:lstStyle/>
          <a:p>
            <a:r>
              <a:rPr lang="en-GB" dirty="0">
                <a:latin typeface="Calibri"/>
                <a:cs typeface="Calibri"/>
              </a:rPr>
              <a:t>Main Local Parameters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63689" y="1367176"/>
            <a:ext cx="5527086" cy="3893963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  <a:buSzPct val="80000"/>
              <a:buFont typeface="Wingdings" charset="2"/>
              <a:buChar char="Ø"/>
            </a:pP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Transom width</a:t>
            </a:r>
          </a:p>
          <a:p>
            <a:pPr lvl="1">
              <a:lnSpc>
                <a:spcPct val="150000"/>
              </a:lnSpc>
              <a:buSzPct val="80000"/>
              <a:buFont typeface="Wingdings" charset="2"/>
              <a:buChar char="Ø"/>
            </a:pP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Transom Chine Height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SzPct val="80000"/>
              <a:buFont typeface="Wingdings" charset="2"/>
              <a:buChar char="Ø"/>
            </a:pPr>
            <a:r>
              <a:rPr lang="en-GB" sz="2000" b="1" u="sng" dirty="0">
                <a:solidFill>
                  <a:srgbClr val="3D727E"/>
                </a:solidFill>
                <a:latin typeface="Calibri"/>
                <a:cs typeface="Calibri"/>
              </a:rPr>
              <a:t>Shape of </a:t>
            </a:r>
            <a:r>
              <a:rPr lang="en-GB" sz="2000" b="1" u="sng" dirty="0" err="1">
                <a:solidFill>
                  <a:srgbClr val="3D727E"/>
                </a:solidFill>
                <a:latin typeface="Calibri"/>
                <a:cs typeface="Calibri"/>
              </a:rPr>
              <a:t>fwd</a:t>
            </a:r>
            <a:r>
              <a:rPr lang="en-GB" sz="2000" b="1" u="sng" dirty="0">
                <a:solidFill>
                  <a:srgbClr val="3D727E"/>
                </a:solidFill>
                <a:latin typeface="Calibri"/>
                <a:cs typeface="Calibri"/>
              </a:rPr>
              <a:t> profile</a:t>
            </a:r>
          </a:p>
          <a:p>
            <a:pPr marL="0" indent="0">
              <a:buNone/>
            </a:pPr>
            <a:endParaRPr lang="en-GB" sz="2000" dirty="0">
              <a:solidFill>
                <a:srgbClr val="3D727E"/>
              </a:solidFill>
              <a:latin typeface="Calibri"/>
              <a:cs typeface="Calibri"/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000" dirty="0">
              <a:solidFill>
                <a:srgbClr val="3D727E"/>
              </a:solidFill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" y="6455738"/>
            <a:ext cx="777407" cy="364683"/>
          </a:xfrm>
          <a:prstGeom prst="rect">
            <a:avLst/>
          </a:prstGeom>
        </p:spPr>
      </p:pic>
      <p:sp>
        <p:nvSpPr>
          <p:cNvPr id="6" name="TextShape 3"/>
          <p:cNvSpPr txBox="1"/>
          <p:nvPr/>
        </p:nvSpPr>
        <p:spPr>
          <a:xfrm>
            <a:off x="9023839" y="6461566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/>
            <a:r>
              <a:rPr lang="en-US" sz="1200" spc="-1" dirty="0">
                <a:solidFill>
                  <a:schemeClr val="bg1"/>
                </a:solidFill>
                <a:latin typeface="Calibri"/>
                <a:ea typeface="Calibri"/>
              </a:rPr>
              <a:t>14</a:t>
            </a:r>
            <a:endParaRPr lang="en-US" sz="1200" spc="-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8" name="TextShape 3"/>
          <p:cNvSpPr txBox="1"/>
          <p:nvPr/>
        </p:nvSpPr>
        <p:spPr>
          <a:xfrm>
            <a:off x="8430016" y="6455738"/>
            <a:ext cx="25972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nb-NO" sz="1200" i="1" dirty="0" err="1">
                <a:solidFill>
                  <a:schemeClr val="bg1"/>
                </a:solidFill>
                <a:cs typeface="Calibri"/>
              </a:rPr>
              <a:t>Sustainable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and Safe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Passenger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Ships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, 4</a:t>
            </a:r>
            <a:r>
              <a:rPr lang="nb-NO" sz="1200" i="1" baseline="30000" dirty="0">
                <a:solidFill>
                  <a:schemeClr val="bg1"/>
                </a:solidFill>
                <a:cs typeface="Calibri"/>
              </a:rPr>
              <a:t>th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March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2020, Athens,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Greece</a:t>
            </a:r>
            <a:endParaRPr lang="nb-NO" sz="1200" i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177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6720" y="1510999"/>
            <a:ext cx="4968390" cy="506486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altLang="en-US" sz="2000" dirty="0">
                <a:solidFill>
                  <a:srgbClr val="3D727E"/>
                </a:solidFill>
                <a:latin typeface="+mn-lt"/>
                <a:sym typeface="Symbol" pitchFamily="18" charset="2"/>
              </a:rPr>
              <a:t>-</a:t>
            </a:r>
            <a:r>
              <a:rPr lang="en-GB" altLang="en-US" sz="2000" dirty="0" err="1">
                <a:solidFill>
                  <a:srgbClr val="3D727E"/>
                </a:solidFill>
                <a:latin typeface="+mn-lt"/>
                <a:sym typeface="Symbol" pitchFamily="18" charset="2"/>
              </a:rPr>
              <a:t>Shallo</a:t>
            </a:r>
            <a:r>
              <a:rPr lang="en-GB" altLang="en-US" sz="2000" dirty="0">
                <a:solidFill>
                  <a:srgbClr val="3D727E"/>
                </a:solidFill>
                <a:latin typeface="+mn-lt"/>
              </a:rPr>
              <a:t> is a potential flow/ 3D panel method for</a:t>
            </a:r>
            <a:r>
              <a:rPr lang="el-GR" altLang="en-US" sz="2000" dirty="0">
                <a:solidFill>
                  <a:srgbClr val="3D727E"/>
                </a:solidFill>
                <a:latin typeface="+mn-lt"/>
              </a:rPr>
              <a:t> </a:t>
            </a:r>
            <a:r>
              <a:rPr lang="en-GB" altLang="en-US" sz="2000" dirty="0">
                <a:solidFill>
                  <a:srgbClr val="3D727E"/>
                </a:solidFill>
                <a:latin typeface="+mn-lt"/>
              </a:rPr>
              <a:t>the calculation of the wave resistance</a:t>
            </a:r>
          </a:p>
          <a:p>
            <a:pPr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altLang="en-US" sz="2000" dirty="0">
                <a:solidFill>
                  <a:srgbClr val="3D727E"/>
                </a:solidFill>
                <a:latin typeface="+mn-lt"/>
              </a:rPr>
              <a:t>The code estimates viscous resistance by</a:t>
            </a:r>
            <a:r>
              <a:rPr lang="el-GR" altLang="en-US" sz="2000" dirty="0">
                <a:solidFill>
                  <a:srgbClr val="3D727E"/>
                </a:solidFill>
                <a:latin typeface="+mn-lt"/>
              </a:rPr>
              <a:t> </a:t>
            </a:r>
            <a:r>
              <a:rPr lang="en-GB" altLang="en-US" sz="2000" dirty="0">
                <a:solidFill>
                  <a:srgbClr val="3D727E"/>
                </a:solidFill>
                <a:latin typeface="+mn-lt"/>
              </a:rPr>
              <a:t>empirical Method</a:t>
            </a:r>
            <a:r>
              <a:rPr lang="en-GB" altLang="en-US" sz="2000" dirty="0">
                <a:solidFill>
                  <a:srgbClr val="3D727E"/>
                </a:solidFill>
              </a:rPr>
              <a:t> </a:t>
            </a:r>
            <a:r>
              <a:rPr lang="en-GB" altLang="en-US" sz="2000" dirty="0">
                <a:solidFill>
                  <a:srgbClr val="3D727E"/>
                </a:solidFill>
                <a:latin typeface="+mn-lt"/>
              </a:rPr>
              <a:t>(ITTC), while considering </a:t>
            </a:r>
          </a:p>
          <a:p>
            <a:pPr lvl="1" eaLnBrk="1" hangingPunct="1">
              <a:lnSpc>
                <a:spcPct val="90000"/>
              </a:lnSpc>
              <a:buSzPct val="80000"/>
              <a:buFont typeface="Wingdings" panose="05000000000000000000" pitchFamily="2" charset="2"/>
              <a:buChar char="Ø"/>
            </a:pPr>
            <a:r>
              <a:rPr lang="en-GB" altLang="en-US" sz="2000" dirty="0">
                <a:solidFill>
                  <a:srgbClr val="3D727E"/>
                </a:solidFill>
              </a:rPr>
              <a:t>accurate wetted surface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en-US" sz="2000" dirty="0">
                <a:solidFill>
                  <a:srgbClr val="3D727E"/>
                </a:solidFill>
                <a:latin typeface="+mn-lt"/>
              </a:rPr>
              <a:t>Accounts for the effect of transom sterns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en-US" sz="2000" dirty="0">
                <a:solidFill>
                  <a:srgbClr val="3D727E"/>
                </a:solidFill>
                <a:latin typeface="+mn-lt"/>
              </a:rPr>
              <a:t>Flow and wave pattern representation and pressure evaluation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en-US" sz="2000" dirty="0">
                <a:solidFill>
                  <a:srgbClr val="3D727E"/>
                </a:solidFill>
                <a:latin typeface="+mn-lt"/>
              </a:rPr>
              <a:t>Automatic re-panelling for each iteration</a:t>
            </a:r>
          </a:p>
          <a:p>
            <a:pPr lvl="1" eaLnBrk="1" hangingPunct="1">
              <a:lnSpc>
                <a:spcPct val="90000"/>
              </a:lnSpc>
              <a:buSzPct val="80000"/>
              <a:buFont typeface="Wingdings" panose="05000000000000000000" pitchFamily="2" charset="2"/>
              <a:buChar char="Ø"/>
            </a:pPr>
            <a:r>
              <a:rPr lang="en-GB" altLang="en-US" sz="2000" dirty="0">
                <a:solidFill>
                  <a:srgbClr val="3D727E"/>
                </a:solidFill>
              </a:rPr>
              <a:t>Ship hull</a:t>
            </a:r>
          </a:p>
          <a:p>
            <a:pPr lvl="1" eaLnBrk="1" hangingPunct="1">
              <a:lnSpc>
                <a:spcPct val="90000"/>
              </a:lnSpc>
              <a:buSzPct val="80000"/>
              <a:buFont typeface="Wingdings" panose="05000000000000000000" pitchFamily="2" charset="2"/>
              <a:buChar char="Ø"/>
            </a:pPr>
            <a:r>
              <a:rPr lang="el-GR" altLang="en-US" sz="2000" dirty="0">
                <a:solidFill>
                  <a:srgbClr val="3D727E"/>
                </a:solidFill>
              </a:rPr>
              <a:t>Α</a:t>
            </a:r>
            <a:r>
              <a:rPr lang="en-GB" altLang="en-US" sz="2000" dirty="0" err="1">
                <a:solidFill>
                  <a:srgbClr val="3D727E"/>
                </a:solidFill>
              </a:rPr>
              <a:t>utomatic</a:t>
            </a:r>
            <a:r>
              <a:rPr lang="en-GB" altLang="en-US" sz="2000" dirty="0">
                <a:solidFill>
                  <a:srgbClr val="3D727E"/>
                </a:solidFill>
              </a:rPr>
              <a:t> control of free surface mesh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en-US" sz="2000" dirty="0">
                <a:solidFill>
                  <a:srgbClr val="3D727E"/>
                </a:solidFill>
                <a:latin typeface="+mn-lt"/>
              </a:rPr>
              <a:t>Graphical User Interface 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40198" y="147953"/>
            <a:ext cx="10363200" cy="683895"/>
          </a:xfrm>
        </p:spPr>
        <p:txBody>
          <a:bodyPr>
            <a:noAutofit/>
          </a:bodyPr>
          <a:lstStyle/>
          <a:p>
            <a:r>
              <a:rPr lang="en-GB" altLang="en-US" sz="4000" dirty="0">
                <a:latin typeface="+mn-lt"/>
              </a:rPr>
              <a:t>Potential Flow Calculations</a:t>
            </a:r>
            <a:endParaRPr lang="en-GB" altLang="en-US" sz="3600" i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8" name="Picture 4" descr="nushallo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884" y="942152"/>
            <a:ext cx="1371600" cy="27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8712739" y="2714097"/>
            <a:ext cx="4832944" cy="3166003"/>
            <a:chOff x="2574" y="917"/>
            <a:chExt cx="5106" cy="3081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3356" y="917"/>
              <a:ext cx="4324" cy="3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D727E"/>
                </a:solidFill>
              </a:endParaRPr>
            </a:p>
          </p:txBody>
        </p:sp>
        <p:pic>
          <p:nvPicPr>
            <p:cNvPr id="10245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2" r="10750"/>
            <a:stretch/>
          </p:blipFill>
          <p:spPr bwMode="auto">
            <a:xfrm>
              <a:off x="2574" y="917"/>
              <a:ext cx="3570" cy="3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feld 4"/>
          <p:cNvSpPr txBox="1"/>
          <p:nvPr/>
        </p:nvSpPr>
        <p:spPr>
          <a:xfrm>
            <a:off x="225920" y="827104"/>
            <a:ext cx="5616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800" b="1" i="1" dirty="0">
                <a:solidFill>
                  <a:schemeClr val="accent1">
                    <a:lumMod val="75000"/>
                  </a:schemeClr>
                </a:solidFill>
              </a:rPr>
              <a:t>Background of HSVA in-house code</a:t>
            </a:r>
            <a:endParaRPr lang="en-US" sz="2800" b="1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0773"/>
            <a:ext cx="662902" cy="142452"/>
          </a:xfrm>
          <a:prstGeom prst="rect">
            <a:avLst/>
          </a:prstGeom>
        </p:spPr>
      </p:pic>
      <p:sp>
        <p:nvSpPr>
          <p:cNvPr id="12" name="TextShape 3"/>
          <p:cNvSpPr txBox="1"/>
          <p:nvPr/>
        </p:nvSpPr>
        <p:spPr>
          <a:xfrm>
            <a:off x="9023839" y="6461566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/>
            <a:r>
              <a:rPr lang="en-US" sz="1200" spc="-1" dirty="0">
                <a:solidFill>
                  <a:schemeClr val="bg1"/>
                </a:solidFill>
                <a:latin typeface="Calibri"/>
                <a:ea typeface="Calibri"/>
              </a:rPr>
              <a:t>15</a:t>
            </a:r>
            <a:endParaRPr lang="en-US" sz="1200" spc="-1" dirty="0">
              <a:solidFill>
                <a:schemeClr val="bg1"/>
              </a:solidFill>
              <a:latin typeface="Times New Roman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12842" r="2777" b="15192"/>
          <a:stretch>
            <a:fillRect/>
          </a:stretch>
        </p:blipFill>
        <p:spPr>
          <a:xfrm>
            <a:off x="5381106" y="5022484"/>
            <a:ext cx="3242194" cy="13229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" t="51781" r="15231" b="3001"/>
          <a:stretch>
            <a:fillRect/>
          </a:stretch>
        </p:blipFill>
        <p:spPr bwMode="auto">
          <a:xfrm>
            <a:off x="5536002" y="2794012"/>
            <a:ext cx="2962045" cy="90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" t="3520" r="15231" b="51476"/>
          <a:stretch>
            <a:fillRect/>
          </a:stretch>
        </p:blipFill>
        <p:spPr bwMode="auto">
          <a:xfrm>
            <a:off x="5468077" y="3902946"/>
            <a:ext cx="2951665" cy="901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Shape 3"/>
          <p:cNvSpPr txBox="1"/>
          <p:nvPr/>
        </p:nvSpPr>
        <p:spPr>
          <a:xfrm>
            <a:off x="8430016" y="6455738"/>
            <a:ext cx="25972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nb-NO" sz="1200" i="1" dirty="0" err="1">
                <a:solidFill>
                  <a:schemeClr val="bg1"/>
                </a:solidFill>
                <a:cs typeface="Calibri"/>
              </a:rPr>
              <a:t>Sustainable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and Safe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Passenger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Ships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, 4</a:t>
            </a:r>
            <a:r>
              <a:rPr lang="nb-NO" sz="1200" i="1" baseline="30000" dirty="0">
                <a:solidFill>
                  <a:schemeClr val="bg1"/>
                </a:solidFill>
                <a:cs typeface="Calibri"/>
              </a:rPr>
              <a:t>th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March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2020, Athens,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Greece</a:t>
            </a:r>
            <a:endParaRPr lang="nb-NO" sz="1200" i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8" name="Grafik 2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" t="6694" r="3077" b="73093"/>
          <a:stretch/>
        </p:blipFill>
        <p:spPr bwMode="auto">
          <a:xfrm>
            <a:off x="5348129" y="1532494"/>
            <a:ext cx="6567063" cy="8663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378877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0880" y="92063"/>
            <a:ext cx="10515600" cy="1121030"/>
          </a:xfrm>
        </p:spPr>
        <p:txBody>
          <a:bodyPr>
            <a:normAutofit/>
          </a:bodyPr>
          <a:lstStyle/>
          <a:p>
            <a:r>
              <a:rPr lang="en-GB" altLang="en-US" dirty="0">
                <a:latin typeface="+mn-lt"/>
                <a:sym typeface="Symbol" pitchFamily="18" charset="2"/>
              </a:rPr>
              <a:t>-</a:t>
            </a:r>
            <a:r>
              <a:rPr lang="en-GB" dirty="0">
                <a:latin typeface="+mn-lt"/>
              </a:rPr>
              <a:t>SHALLO Integration into CAESES</a:t>
            </a:r>
          </a:p>
        </p:txBody>
      </p:sp>
      <p:pic>
        <p:nvPicPr>
          <p:cNvPr id="4" name="Grafik 3" descr="softwareConnectorNuShallo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062681" y="2181893"/>
            <a:ext cx="8995719" cy="4122661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57199" y="1017150"/>
            <a:ext cx="10319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altLang="en-US" sz="2000" dirty="0">
                <a:solidFill>
                  <a:srgbClr val="3D727E"/>
                </a:solidFill>
                <a:sym typeface="Symbol" pitchFamily="18" charset="2"/>
              </a:rPr>
              <a:t> </a:t>
            </a:r>
            <a:r>
              <a:rPr lang="en-GB" sz="2000" dirty="0">
                <a:solidFill>
                  <a:srgbClr val="3D727E"/>
                </a:solidFill>
              </a:rPr>
              <a:t>-SHALLO was the first of HSVA’s simulation tools with completed integration into the CAESES framework using the </a:t>
            </a:r>
            <a:r>
              <a:rPr lang="en-GB" sz="2000" dirty="0" err="1">
                <a:solidFill>
                  <a:srgbClr val="3D727E"/>
                </a:solidFill>
              </a:rPr>
              <a:t>SoftwareConnector</a:t>
            </a:r>
            <a:endParaRPr lang="en-GB" sz="2000" dirty="0">
              <a:solidFill>
                <a:srgbClr val="3D727E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3D727E"/>
                </a:solidFill>
              </a:rPr>
              <a:t>Automatic hull form optimisation in Linux or Windows environment</a:t>
            </a:r>
            <a:endParaRPr lang="en-US" sz="2000" dirty="0">
              <a:solidFill>
                <a:srgbClr val="3D727E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0773"/>
            <a:ext cx="662902" cy="142452"/>
          </a:xfrm>
          <a:prstGeom prst="rect">
            <a:avLst/>
          </a:prstGeom>
        </p:spPr>
      </p:pic>
      <p:sp>
        <p:nvSpPr>
          <p:cNvPr id="6" name="TextShape 3"/>
          <p:cNvSpPr txBox="1"/>
          <p:nvPr/>
        </p:nvSpPr>
        <p:spPr>
          <a:xfrm>
            <a:off x="9023839" y="6461566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/>
            <a:r>
              <a:rPr lang="en-US" sz="1200" spc="-1" dirty="0">
                <a:solidFill>
                  <a:schemeClr val="bg1"/>
                </a:solidFill>
                <a:latin typeface="Calibri"/>
                <a:ea typeface="Calibri"/>
              </a:rPr>
              <a:t>16</a:t>
            </a:r>
            <a:endParaRPr lang="en-US" sz="1200" spc="-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9" name="TextShape 3"/>
          <p:cNvSpPr txBox="1"/>
          <p:nvPr/>
        </p:nvSpPr>
        <p:spPr>
          <a:xfrm>
            <a:off x="8430016" y="6455738"/>
            <a:ext cx="25972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nb-NO" sz="1200" i="1" dirty="0" err="1">
                <a:solidFill>
                  <a:schemeClr val="bg1"/>
                </a:solidFill>
                <a:cs typeface="Calibri"/>
              </a:rPr>
              <a:t>Sustainable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and Safe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Passenger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Ships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, 4</a:t>
            </a:r>
            <a:r>
              <a:rPr lang="nb-NO" sz="1200" i="1" baseline="30000" dirty="0">
                <a:solidFill>
                  <a:schemeClr val="bg1"/>
                </a:solidFill>
                <a:cs typeface="Calibri"/>
              </a:rPr>
              <a:t>th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March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2020, Athens,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Greece</a:t>
            </a:r>
            <a:endParaRPr lang="nb-NO" sz="1200" i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7199" y="2605275"/>
            <a:ext cx="1752967" cy="667264"/>
          </a:xfrm>
          <a:prstGeom prst="roundRect">
            <a:avLst/>
          </a:prstGeom>
          <a:solidFill>
            <a:schemeClr val="bg1"/>
          </a:solidFill>
          <a:ln>
            <a:solidFill>
              <a:srgbClr val="3D72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D727E"/>
                </a:solidFill>
              </a:rPr>
              <a:t>Geometry </a:t>
            </a:r>
            <a:r>
              <a:rPr lang="en-US" dirty="0" err="1">
                <a:solidFill>
                  <a:srgbClr val="3D727E"/>
                </a:solidFill>
              </a:rPr>
              <a:t>Panelization</a:t>
            </a:r>
            <a:r>
              <a:rPr lang="en-US" dirty="0">
                <a:solidFill>
                  <a:srgbClr val="3D727E"/>
                </a:solidFill>
              </a:rPr>
              <a:t> file</a:t>
            </a:r>
          </a:p>
        </p:txBody>
      </p:sp>
      <p:cxnSp>
        <p:nvCxnSpPr>
          <p:cNvPr id="10" name="Straight Arrow Connector 9"/>
          <p:cNvCxnSpPr>
            <a:stCxn id="7" idx="3"/>
          </p:cNvCxnSpPr>
          <p:nvPr/>
        </p:nvCxnSpPr>
        <p:spPr>
          <a:xfrm>
            <a:off x="2210166" y="2938907"/>
            <a:ext cx="2485402" cy="464050"/>
          </a:xfrm>
          <a:prstGeom prst="straightConnector1">
            <a:avLst/>
          </a:prstGeom>
          <a:ln>
            <a:solidFill>
              <a:srgbClr val="3D727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9043721" y="2624268"/>
            <a:ext cx="1548713" cy="667264"/>
          </a:xfrm>
          <a:prstGeom prst="roundRect">
            <a:avLst/>
          </a:prstGeom>
          <a:solidFill>
            <a:schemeClr val="bg1"/>
          </a:solidFill>
          <a:ln>
            <a:solidFill>
              <a:srgbClr val="3D72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rgbClr val="3D727E"/>
                </a:solidFill>
                <a:sym typeface="Symbol" pitchFamily="18" charset="2"/>
              </a:rPr>
              <a:t> </a:t>
            </a:r>
            <a:r>
              <a:rPr lang="en-GB" dirty="0">
                <a:solidFill>
                  <a:srgbClr val="3D727E"/>
                </a:solidFill>
              </a:rPr>
              <a:t>-SHALLO </a:t>
            </a:r>
            <a:r>
              <a:rPr lang="en-US" dirty="0">
                <a:solidFill>
                  <a:srgbClr val="3D727E"/>
                </a:solidFill>
              </a:rPr>
              <a:t>input files</a:t>
            </a:r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>
          <a:xfrm flipH="1">
            <a:off x="7875373" y="2957900"/>
            <a:ext cx="1168348" cy="531340"/>
          </a:xfrm>
          <a:prstGeom prst="straightConnector1">
            <a:avLst/>
          </a:prstGeom>
          <a:ln>
            <a:solidFill>
              <a:srgbClr val="3D727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9106350" y="5302386"/>
            <a:ext cx="1752967" cy="667264"/>
          </a:xfrm>
          <a:prstGeom prst="roundRect">
            <a:avLst/>
          </a:prstGeom>
          <a:solidFill>
            <a:schemeClr val="bg1"/>
          </a:solidFill>
          <a:ln>
            <a:solidFill>
              <a:srgbClr val="3D72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rgbClr val="3D727E"/>
                </a:solidFill>
                <a:sym typeface="Symbol" pitchFamily="18" charset="2"/>
              </a:rPr>
              <a:t> </a:t>
            </a:r>
            <a:r>
              <a:rPr lang="en-GB" dirty="0">
                <a:solidFill>
                  <a:srgbClr val="3D727E"/>
                </a:solidFill>
              </a:rPr>
              <a:t>-SHALLO </a:t>
            </a:r>
            <a:r>
              <a:rPr lang="en-US" dirty="0">
                <a:solidFill>
                  <a:srgbClr val="3D727E"/>
                </a:solidFill>
              </a:rPr>
              <a:t>result files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6804454" y="4919055"/>
            <a:ext cx="2301896" cy="581039"/>
          </a:xfrm>
          <a:prstGeom prst="straightConnector1">
            <a:avLst/>
          </a:prstGeom>
          <a:ln>
            <a:solidFill>
              <a:srgbClr val="3D727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6" idx="1"/>
          </p:cNvCxnSpPr>
          <p:nvPr/>
        </p:nvCxnSpPr>
        <p:spPr>
          <a:xfrm flipH="1" flipV="1">
            <a:off x="5568778" y="5387571"/>
            <a:ext cx="3537572" cy="248447"/>
          </a:xfrm>
          <a:prstGeom prst="straightConnector1">
            <a:avLst/>
          </a:prstGeom>
          <a:ln>
            <a:solidFill>
              <a:srgbClr val="3D727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89" y="3443402"/>
            <a:ext cx="4541780" cy="5581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13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7" grpId="0" animBg="1"/>
      <p:bldP spid="12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25015" y="148046"/>
            <a:ext cx="10515600" cy="112103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+mn-lt"/>
              </a:rPr>
              <a:t>Design of Experiments (DoE) for Stavanger Demonstrator using </a:t>
            </a:r>
            <a:r>
              <a:rPr lang="en-GB" altLang="en-US" dirty="0">
                <a:latin typeface="+mn-lt"/>
                <a:sym typeface="Symbol" pitchFamily="18" charset="2"/>
              </a:rPr>
              <a:t>-SHALLO</a:t>
            </a:r>
            <a:r>
              <a:rPr lang="en-GB" dirty="0">
                <a:latin typeface="+mn-lt"/>
              </a:rPr>
              <a:t> </a:t>
            </a: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980683"/>
              </p:ext>
            </p:extLst>
          </p:nvPr>
        </p:nvGraphicFramePr>
        <p:xfrm>
          <a:off x="436986" y="1563564"/>
          <a:ext cx="4676190" cy="44927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34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8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34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4414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b-NO" sz="1600" dirty="0">
                          <a:effectLst/>
                        </a:rPr>
                        <a:t>Stavanger Demonstrator DoE</a:t>
                      </a:r>
                      <a:endParaRPr lang="en-US" sz="1600" dirty="0">
                        <a:effectLst/>
                        <a:latin typeface="Calibri"/>
                        <a:ea typeface="Yu Mincho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b-NO" sz="1600" dirty="0">
                          <a:effectLst/>
                        </a:rPr>
                        <a:t>Description</a:t>
                      </a:r>
                      <a:endParaRPr lang="en-US" sz="1600" dirty="0">
                        <a:effectLst/>
                        <a:latin typeface="Calibri"/>
                        <a:ea typeface="Yu Mincho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b-NO" sz="1600" dirty="0">
                          <a:effectLst/>
                        </a:rPr>
                        <a:t>Overall Beam of 9.0m</a:t>
                      </a:r>
                      <a:endParaRPr lang="en-US" sz="1600" dirty="0">
                        <a:effectLst/>
                        <a:latin typeface="Calibri"/>
                        <a:ea typeface="Yu Mincho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561">
                <a:tc rowSpan="4"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b-NO" sz="1600" dirty="0">
                          <a:solidFill>
                            <a:srgbClr val="3D727E"/>
                          </a:solidFill>
                          <a:effectLst/>
                        </a:rPr>
                        <a:t>(Global) Design Variables for demihull</a:t>
                      </a:r>
                      <a:endParaRPr lang="en-US" sz="1600" dirty="0">
                        <a:solidFill>
                          <a:srgbClr val="3D727E"/>
                        </a:solidFill>
                        <a:effectLst/>
                        <a:latin typeface="Calibri"/>
                        <a:ea typeface="Yu Mincho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b-NO" sz="1600" dirty="0">
                          <a:solidFill>
                            <a:srgbClr val="3D727E"/>
                          </a:solidFill>
                          <a:effectLst/>
                        </a:rPr>
                        <a:t>L</a:t>
                      </a:r>
                      <a:r>
                        <a:rPr lang="nb-NO" sz="1600" cap="none" baseline="-25000" dirty="0">
                          <a:solidFill>
                            <a:srgbClr val="3D727E"/>
                          </a:solidFill>
                          <a:effectLst/>
                        </a:rPr>
                        <a:t>WL</a:t>
                      </a:r>
                      <a:endParaRPr lang="en-US" sz="1600" cap="none" baseline="-25000" dirty="0">
                        <a:solidFill>
                          <a:srgbClr val="3D727E"/>
                        </a:solidFill>
                        <a:effectLst/>
                        <a:latin typeface="Calibri"/>
                        <a:ea typeface="Yu Mincho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b-NO" sz="1600" dirty="0">
                          <a:solidFill>
                            <a:srgbClr val="3D727E"/>
                          </a:solidFill>
                          <a:effectLst/>
                        </a:rPr>
                        <a:t>29~30.2m</a:t>
                      </a:r>
                      <a:endParaRPr lang="en-US" sz="1600" dirty="0">
                        <a:solidFill>
                          <a:srgbClr val="3D727E"/>
                        </a:solidFill>
                        <a:effectLst/>
                        <a:latin typeface="Calibri"/>
                        <a:ea typeface="Yu Mincho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5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b-NO" sz="1600" dirty="0">
                          <a:solidFill>
                            <a:srgbClr val="3D727E"/>
                          </a:solidFill>
                          <a:effectLst/>
                        </a:rPr>
                        <a:t>Beam</a:t>
                      </a:r>
                      <a:endParaRPr lang="en-US" sz="1600" dirty="0">
                        <a:solidFill>
                          <a:srgbClr val="3D727E"/>
                        </a:solidFill>
                        <a:effectLst/>
                        <a:latin typeface="Calibri"/>
                        <a:ea typeface="Yu Mincho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b-NO" sz="1600" dirty="0">
                          <a:solidFill>
                            <a:srgbClr val="3D727E"/>
                          </a:solidFill>
                          <a:effectLst/>
                        </a:rPr>
                        <a:t>2~2.6m</a:t>
                      </a:r>
                      <a:endParaRPr lang="en-US" sz="1600" dirty="0">
                        <a:solidFill>
                          <a:srgbClr val="3D727E"/>
                        </a:solidFill>
                        <a:effectLst/>
                        <a:latin typeface="Calibri"/>
                        <a:ea typeface="Yu Mincho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5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b-NO" sz="1600" dirty="0">
                          <a:solidFill>
                            <a:srgbClr val="3D727E"/>
                          </a:solidFill>
                          <a:effectLst/>
                        </a:rPr>
                        <a:t>Initial Draught</a:t>
                      </a:r>
                      <a:endParaRPr lang="en-US" sz="1600" dirty="0">
                        <a:solidFill>
                          <a:srgbClr val="3D727E"/>
                        </a:solidFill>
                        <a:effectLst/>
                        <a:latin typeface="Calibri"/>
                        <a:ea typeface="Yu Mincho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b-NO" sz="1600" dirty="0">
                          <a:solidFill>
                            <a:srgbClr val="3D727E"/>
                          </a:solidFill>
                          <a:effectLst/>
                        </a:rPr>
                        <a:t>1.2~1.6m</a:t>
                      </a:r>
                      <a:endParaRPr lang="en-US" sz="1600" dirty="0">
                        <a:solidFill>
                          <a:srgbClr val="3D727E"/>
                        </a:solidFill>
                        <a:effectLst/>
                        <a:latin typeface="Calibri"/>
                        <a:ea typeface="Yu Mincho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5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b-NO" sz="1600" dirty="0">
                          <a:solidFill>
                            <a:srgbClr val="3D727E"/>
                          </a:solidFill>
                          <a:effectLst/>
                        </a:rPr>
                        <a:t>Transom width</a:t>
                      </a:r>
                      <a:endParaRPr lang="en-US" sz="1600" dirty="0">
                        <a:solidFill>
                          <a:srgbClr val="3D727E"/>
                        </a:solidFill>
                        <a:effectLst/>
                        <a:latin typeface="Calibri"/>
                        <a:ea typeface="Yu Mincho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b-NO" sz="1600" dirty="0">
                          <a:solidFill>
                            <a:srgbClr val="3D727E"/>
                          </a:solidFill>
                          <a:effectLst/>
                        </a:rPr>
                        <a:t>0.8~0.85</a:t>
                      </a:r>
                      <a:endParaRPr lang="en-US" sz="1600" dirty="0">
                        <a:solidFill>
                          <a:srgbClr val="3D727E"/>
                        </a:solidFill>
                        <a:effectLst/>
                        <a:latin typeface="Calibri"/>
                        <a:ea typeface="Yu Mincho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561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b-NO" sz="1600" dirty="0">
                          <a:solidFill>
                            <a:srgbClr val="3D727E"/>
                          </a:solidFill>
                          <a:effectLst/>
                        </a:rPr>
                        <a:t>Design Conditions</a:t>
                      </a:r>
                      <a:endParaRPr lang="en-US" sz="1600" dirty="0">
                        <a:solidFill>
                          <a:srgbClr val="3D727E"/>
                        </a:solidFill>
                        <a:effectLst/>
                        <a:latin typeface="Calibri"/>
                        <a:ea typeface="Yu Mincho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b-NO" sz="1600" dirty="0">
                          <a:solidFill>
                            <a:srgbClr val="3D727E"/>
                          </a:solidFill>
                          <a:effectLst/>
                        </a:rPr>
                        <a:t>Weights</a:t>
                      </a:r>
                      <a:endParaRPr lang="en-US" sz="1600" dirty="0">
                        <a:solidFill>
                          <a:srgbClr val="3D727E"/>
                        </a:solidFill>
                        <a:effectLst/>
                        <a:latin typeface="Calibri"/>
                        <a:ea typeface="Yu Mincho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l-GR" sz="1600" dirty="0">
                          <a:solidFill>
                            <a:srgbClr val="3D727E"/>
                          </a:solidFill>
                          <a:effectLst/>
                        </a:rPr>
                        <a:t>Δ1</a:t>
                      </a:r>
                      <a:r>
                        <a:rPr lang="nb-NO" sz="1600" dirty="0">
                          <a:solidFill>
                            <a:srgbClr val="3D727E"/>
                          </a:solidFill>
                          <a:effectLst/>
                        </a:rPr>
                        <a:t>, </a:t>
                      </a:r>
                      <a:r>
                        <a:rPr lang="el-GR" sz="1600" dirty="0">
                          <a:solidFill>
                            <a:srgbClr val="3D727E"/>
                          </a:solidFill>
                          <a:effectLst/>
                        </a:rPr>
                        <a:t>Δ2</a:t>
                      </a:r>
                      <a:r>
                        <a:rPr lang="nb-NO" sz="1600" dirty="0">
                          <a:solidFill>
                            <a:srgbClr val="3D727E"/>
                          </a:solidFill>
                          <a:effectLst/>
                        </a:rPr>
                        <a:t>, </a:t>
                      </a:r>
                      <a:r>
                        <a:rPr lang="el-GR" sz="1600" dirty="0">
                          <a:solidFill>
                            <a:srgbClr val="3D727E"/>
                          </a:solidFill>
                          <a:effectLst/>
                        </a:rPr>
                        <a:t>Δ3</a:t>
                      </a:r>
                      <a:endParaRPr lang="en-US" sz="1600" dirty="0">
                        <a:solidFill>
                          <a:srgbClr val="3D727E"/>
                        </a:solidFill>
                        <a:effectLst/>
                        <a:latin typeface="Calibri"/>
                        <a:ea typeface="Yu Mincho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803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endParaRPr lang="en-US" sz="1600" dirty="0">
                        <a:solidFill>
                          <a:srgbClr val="3D727E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b-NO" sz="1600" dirty="0">
                          <a:solidFill>
                            <a:srgbClr val="3D727E"/>
                          </a:solidFill>
                          <a:effectLst/>
                        </a:rPr>
                        <a:t>Ship Speed</a:t>
                      </a:r>
                      <a:endParaRPr lang="en-US" sz="1600" dirty="0">
                        <a:solidFill>
                          <a:srgbClr val="3D727E"/>
                        </a:solidFill>
                        <a:effectLst/>
                        <a:latin typeface="Calibri"/>
                        <a:ea typeface="Yu Mincho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b-NO" sz="1600" dirty="0">
                          <a:solidFill>
                            <a:srgbClr val="3D727E"/>
                          </a:solidFill>
                          <a:effectLst/>
                        </a:rPr>
                        <a:t>21, 23, 25 kn </a:t>
                      </a:r>
                      <a:endParaRPr lang="en-US" sz="1600" dirty="0">
                        <a:solidFill>
                          <a:srgbClr val="3D727E"/>
                        </a:solidFill>
                        <a:effectLst/>
                        <a:latin typeface="Calibri"/>
                        <a:ea typeface="Yu Mincho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561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b-NO" sz="1600">
                          <a:solidFill>
                            <a:srgbClr val="3D727E"/>
                          </a:solidFill>
                          <a:effectLst/>
                        </a:rPr>
                        <a:t>Design Constraints</a:t>
                      </a:r>
                      <a:endParaRPr lang="en-US" sz="1600">
                        <a:solidFill>
                          <a:srgbClr val="3D727E"/>
                        </a:solidFill>
                        <a:effectLst/>
                        <a:latin typeface="Calibri"/>
                        <a:ea typeface="Yu Mincho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b-NO" sz="1600" dirty="0">
                          <a:solidFill>
                            <a:srgbClr val="3D727E"/>
                          </a:solidFill>
                          <a:effectLst/>
                        </a:rPr>
                        <a:t>Battery space</a:t>
                      </a:r>
                      <a:endParaRPr lang="en-US" sz="1600" dirty="0">
                        <a:solidFill>
                          <a:srgbClr val="3D727E"/>
                        </a:solidFill>
                        <a:effectLst/>
                        <a:latin typeface="Calibri"/>
                        <a:ea typeface="Yu Mincho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b-NO" sz="1600" dirty="0">
                          <a:solidFill>
                            <a:srgbClr val="3D727E"/>
                          </a:solidFill>
                          <a:effectLst/>
                        </a:rPr>
                        <a:t>1634x2029mm</a:t>
                      </a:r>
                      <a:endParaRPr lang="en-US" sz="1600" dirty="0">
                        <a:solidFill>
                          <a:srgbClr val="3D727E"/>
                        </a:solidFill>
                        <a:effectLst/>
                        <a:latin typeface="Calibri"/>
                        <a:ea typeface="Yu Mincho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061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b-NO" sz="1600" dirty="0">
                          <a:solidFill>
                            <a:srgbClr val="3D727E"/>
                          </a:solidFill>
                          <a:effectLst/>
                        </a:rPr>
                        <a:t>Design Results</a:t>
                      </a:r>
                      <a:endParaRPr lang="en-US" sz="1600" dirty="0">
                        <a:solidFill>
                          <a:srgbClr val="3D727E"/>
                        </a:solidFill>
                        <a:effectLst/>
                        <a:latin typeface="Calibri"/>
                        <a:ea typeface="Yu Mincho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b-NO" sz="1600" dirty="0">
                          <a:solidFill>
                            <a:srgbClr val="3D727E"/>
                          </a:solidFill>
                          <a:effectLst/>
                        </a:rPr>
                        <a:t>No. of calculations</a:t>
                      </a:r>
                      <a:endParaRPr lang="en-US" sz="1600" dirty="0">
                        <a:solidFill>
                          <a:srgbClr val="3D727E"/>
                        </a:solidFill>
                        <a:effectLst/>
                        <a:latin typeface="Calibri"/>
                        <a:ea typeface="Yu Mincho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b-NO" sz="1600" dirty="0">
                          <a:solidFill>
                            <a:srgbClr val="3D727E"/>
                          </a:solidFill>
                          <a:effectLst/>
                        </a:rPr>
                        <a:t>1800</a:t>
                      </a:r>
                      <a:endParaRPr lang="en-US" sz="1600" dirty="0">
                        <a:solidFill>
                          <a:srgbClr val="3D727E"/>
                        </a:solidFill>
                        <a:effectLst/>
                        <a:latin typeface="Calibri"/>
                        <a:ea typeface="Yu Mincho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0561">
                <a:tc rowSpan="2"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b-NO" sz="1600" dirty="0">
                          <a:solidFill>
                            <a:srgbClr val="3D727E"/>
                          </a:solidFill>
                          <a:effectLst/>
                        </a:rPr>
                        <a:t>Evaluated Variables</a:t>
                      </a:r>
                      <a:endParaRPr lang="en-US" sz="1600" dirty="0">
                        <a:solidFill>
                          <a:srgbClr val="3D727E"/>
                        </a:solidFill>
                        <a:effectLst/>
                        <a:latin typeface="Calibri"/>
                        <a:ea typeface="Yu Mincho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endParaRPr lang="en-US" sz="1600">
                        <a:solidFill>
                          <a:srgbClr val="3D727E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b-NO" sz="1600" dirty="0">
                          <a:solidFill>
                            <a:srgbClr val="3D727E"/>
                          </a:solidFill>
                          <a:effectLst/>
                        </a:rPr>
                        <a:t>RT</a:t>
                      </a:r>
                      <a:endParaRPr lang="en-US" sz="1600" dirty="0">
                        <a:solidFill>
                          <a:srgbClr val="3D727E"/>
                        </a:solidFill>
                        <a:effectLst/>
                        <a:latin typeface="Calibri"/>
                        <a:ea typeface="Yu Mincho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05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endParaRPr lang="en-US" sz="1600" dirty="0">
                        <a:solidFill>
                          <a:srgbClr val="3D727E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nb-NO" sz="1600" dirty="0">
                          <a:solidFill>
                            <a:srgbClr val="3D727E"/>
                          </a:solidFill>
                          <a:effectLst/>
                        </a:rPr>
                        <a:t>Sinkage/Trim</a:t>
                      </a:r>
                      <a:endParaRPr lang="en-US" sz="1600" dirty="0">
                        <a:solidFill>
                          <a:srgbClr val="3D727E"/>
                        </a:solidFill>
                        <a:effectLst/>
                        <a:latin typeface="Calibri"/>
                        <a:ea typeface="Yu Mincho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0773"/>
            <a:ext cx="662902" cy="142452"/>
          </a:xfrm>
          <a:prstGeom prst="rect">
            <a:avLst/>
          </a:prstGeom>
        </p:spPr>
      </p:pic>
      <p:sp>
        <p:nvSpPr>
          <p:cNvPr id="5" name="TextShape 3"/>
          <p:cNvSpPr txBox="1"/>
          <p:nvPr/>
        </p:nvSpPr>
        <p:spPr>
          <a:xfrm>
            <a:off x="9023839" y="6461566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/>
            <a:r>
              <a:rPr lang="en-US" sz="1200" spc="-1" dirty="0">
                <a:solidFill>
                  <a:schemeClr val="bg1"/>
                </a:solidFill>
                <a:latin typeface="Calibri"/>
                <a:ea typeface="Calibri"/>
              </a:rPr>
              <a:t>17</a:t>
            </a:r>
            <a:endParaRPr lang="en-US" sz="1200" spc="-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7" name="TextShape 3"/>
          <p:cNvSpPr txBox="1"/>
          <p:nvPr/>
        </p:nvSpPr>
        <p:spPr>
          <a:xfrm>
            <a:off x="8430016" y="6455738"/>
            <a:ext cx="25972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nb-NO" sz="1200" i="1" dirty="0" err="1">
                <a:solidFill>
                  <a:schemeClr val="bg1"/>
                </a:solidFill>
                <a:cs typeface="Calibri"/>
              </a:rPr>
              <a:t>Sustainable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and Safe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Passenger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Ships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, 4</a:t>
            </a:r>
            <a:r>
              <a:rPr lang="nb-NO" sz="1200" i="1" baseline="30000" dirty="0">
                <a:solidFill>
                  <a:schemeClr val="bg1"/>
                </a:solidFill>
                <a:cs typeface="Calibri"/>
              </a:rPr>
              <a:t>th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March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2020, Athens,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Greece</a:t>
            </a:r>
            <a:endParaRPr lang="nb-NO" sz="1200" i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8" name="Content Placeholder 3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0" b="4427"/>
          <a:stretch/>
        </p:blipFill>
        <p:spPr bwMode="auto">
          <a:xfrm>
            <a:off x="5395543" y="2223557"/>
            <a:ext cx="2103120" cy="2743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Picture 8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2171" y="2223557"/>
            <a:ext cx="2103120" cy="274320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16984" y="2229385"/>
            <a:ext cx="2103120" cy="27432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948944" y="5113997"/>
            <a:ext cx="72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3D727E"/>
                </a:solidFill>
                <a:cs typeface="Calibri"/>
              </a:rPr>
              <a:t>Vs=21kn  	         Vs=23kn	              Vs=25kn</a:t>
            </a:r>
            <a:endParaRPr lang="en-GB" sz="2400" b="1" baseline="30000" dirty="0">
              <a:solidFill>
                <a:srgbClr val="3D727E"/>
              </a:solidFill>
              <a:latin typeface="Calibri"/>
              <a:cs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33077" y="1558737"/>
            <a:ext cx="6533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altLang="en-US" dirty="0">
                <a:solidFill>
                  <a:srgbClr val="3D727E"/>
                </a:solidFill>
                <a:sym typeface="Symbol" pitchFamily="18" charset="2"/>
              </a:rPr>
              <a:t>-SHALLO</a:t>
            </a:r>
            <a:r>
              <a:rPr lang="en-GB" dirty="0">
                <a:solidFill>
                  <a:srgbClr val="3D727E"/>
                </a:solidFill>
              </a:rPr>
              <a:t> indicative results for a </a:t>
            </a:r>
            <a:r>
              <a:rPr lang="en-GB" dirty="0" err="1">
                <a:solidFill>
                  <a:srgbClr val="3D727E"/>
                </a:solidFill>
              </a:rPr>
              <a:t>hullform</a:t>
            </a:r>
            <a:r>
              <a:rPr lang="en-GB" dirty="0">
                <a:solidFill>
                  <a:srgbClr val="3D727E"/>
                </a:solidFill>
              </a:rPr>
              <a:t> design variant</a:t>
            </a:r>
          </a:p>
        </p:txBody>
      </p:sp>
    </p:spTree>
    <p:extLst>
      <p:ext uri="{BB962C8B-B14F-4D97-AF65-F5344CB8AC3E}">
        <p14:creationId xmlns:p14="http://schemas.microsoft.com/office/powerpoint/2010/main" val="68825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902" y="288360"/>
            <a:ext cx="10100058" cy="808954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Calibri"/>
                <a:cs typeface="Calibri"/>
              </a:rPr>
              <a:t>Use of Surrogate Models instead of Direct Calculations for Reduced Computational Time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61103" y="1302707"/>
            <a:ext cx="10799587" cy="197660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3D727E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3D727E"/>
                </a:solidFill>
                <a:latin typeface="+mn-lt"/>
                <a:cs typeface="Calibri"/>
              </a:rPr>
              <a:t>Various surrogate models were generated and tested for calm water resistance calculation based on</a:t>
            </a:r>
            <a:r>
              <a:rPr lang="en-GB" sz="2000" b="1" dirty="0">
                <a:solidFill>
                  <a:srgbClr val="3D727E"/>
                </a:solidFill>
                <a:latin typeface="+mn-lt"/>
                <a:cs typeface="Calibri"/>
              </a:rPr>
              <a:t> </a:t>
            </a:r>
            <a:r>
              <a:rPr lang="en-GB" altLang="en-US" sz="2000" dirty="0">
                <a:solidFill>
                  <a:srgbClr val="3D727E"/>
                </a:solidFill>
                <a:latin typeface="+mn-lt"/>
                <a:sym typeface="Symbol" pitchFamily="18" charset="2"/>
              </a:rPr>
              <a:t>-</a:t>
            </a:r>
            <a:r>
              <a:rPr lang="en-GB" altLang="en-US" sz="2000" dirty="0" err="1">
                <a:solidFill>
                  <a:srgbClr val="3D727E"/>
                </a:solidFill>
                <a:latin typeface="+mn-lt"/>
                <a:sym typeface="Symbol" pitchFamily="18" charset="2"/>
              </a:rPr>
              <a:t>Shallo</a:t>
            </a:r>
            <a:r>
              <a:rPr lang="en-GB" altLang="en-US" sz="2000" dirty="0">
                <a:solidFill>
                  <a:srgbClr val="3D727E"/>
                </a:solidFill>
                <a:latin typeface="+mn-lt"/>
              </a:rPr>
              <a:t> </a:t>
            </a:r>
            <a:r>
              <a:rPr lang="en-GB" sz="2000" dirty="0">
                <a:solidFill>
                  <a:srgbClr val="3D727E"/>
                </a:solidFill>
                <a:latin typeface="+mn-lt"/>
                <a:cs typeface="Calibri"/>
              </a:rPr>
              <a:t>results. </a:t>
            </a:r>
          </a:p>
          <a:p>
            <a:pPr>
              <a:lnSpc>
                <a:spcPct val="100000"/>
              </a:lnSpc>
              <a:buClr>
                <a:srgbClr val="3D727E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Most accurate and fast method: MARS (Multivariate Adaptive Regression Splines) </a:t>
            </a:r>
            <a:r>
              <a:rPr lang="nb-NO" sz="2000" dirty="0">
                <a:solidFill>
                  <a:srgbClr val="3D727E"/>
                </a:solidFill>
                <a:latin typeface="Calibri"/>
                <a:cs typeface="Calibri"/>
              </a:rPr>
              <a:t>(error ≤ ±0.5%). </a:t>
            </a:r>
          </a:p>
          <a:p>
            <a:pPr>
              <a:lnSpc>
                <a:spcPct val="100000"/>
              </a:lnSpc>
              <a:buClr>
                <a:srgbClr val="3D727E"/>
              </a:buClr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rgbClr val="3D727E"/>
                </a:solidFill>
                <a:latin typeface="Calibri"/>
                <a:cs typeface="Calibri"/>
              </a:rPr>
              <a:t>Surrogate models replaced direct calculations by CFD tools in optimization studies.</a:t>
            </a:r>
            <a:r>
              <a:rPr lang="el-GR" sz="2000" dirty="0">
                <a:solidFill>
                  <a:srgbClr val="3D727E"/>
                </a:solidFill>
                <a:latin typeface="Calibri"/>
                <a:cs typeface="Calibri"/>
              </a:rPr>
              <a:t> </a:t>
            </a:r>
            <a:endParaRPr lang="en-GB" sz="2000" dirty="0">
              <a:solidFill>
                <a:srgbClr val="3D727E"/>
              </a:solidFill>
              <a:latin typeface="Calibri"/>
              <a:cs typeface="Calibri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906986"/>
              </p:ext>
            </p:extLst>
          </p:nvPr>
        </p:nvGraphicFramePr>
        <p:xfrm>
          <a:off x="5340350" y="2971800"/>
          <a:ext cx="1016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0" name="Equation" r:id="rId3" imgW="101600" imgH="139700" progId="Equation.3">
                  <p:embed/>
                </p:oleObj>
              </mc:Choice>
              <mc:Fallback>
                <p:oleObj name="Equation" r:id="rId3" imgW="1016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40350" y="2971800"/>
                        <a:ext cx="101600" cy="13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6151160" y="2981133"/>
            <a:ext cx="5212079" cy="3108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i="1" u="sng" dirty="0">
                <a:solidFill>
                  <a:srgbClr val="3D727E"/>
                </a:solidFill>
                <a:cs typeface="Calibri"/>
              </a:rPr>
              <a:t>Δ</a:t>
            </a:r>
            <a:r>
              <a:rPr lang="en-US" sz="2000" b="1" i="1" u="sng" dirty="0">
                <a:solidFill>
                  <a:srgbClr val="3D727E"/>
                </a:solidFill>
                <a:cs typeface="Calibri"/>
              </a:rPr>
              <a:t>3</a:t>
            </a:r>
            <a:r>
              <a:rPr lang="el-GR" sz="2000" b="1" i="1" u="sng" dirty="0">
                <a:solidFill>
                  <a:srgbClr val="3D727E"/>
                </a:solidFill>
                <a:cs typeface="Calibri"/>
              </a:rPr>
              <a:t> </a:t>
            </a:r>
            <a:r>
              <a:rPr lang="en-US" sz="2000" b="1" i="1" u="sng" dirty="0">
                <a:solidFill>
                  <a:srgbClr val="3D727E"/>
                </a:solidFill>
                <a:cs typeface="Calibri"/>
              </a:rPr>
              <a:t>Displacement at 21kn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3788" y="2979158"/>
            <a:ext cx="5212080" cy="3108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i="1" u="sng" dirty="0">
                <a:solidFill>
                  <a:srgbClr val="3D727E"/>
                </a:solidFill>
                <a:latin typeface="Calibri"/>
                <a:cs typeface="Calibri"/>
              </a:rPr>
              <a:t>Δ2 </a:t>
            </a:r>
            <a:r>
              <a:rPr lang="en-US" sz="2000" b="1" i="1" u="sng" dirty="0">
                <a:solidFill>
                  <a:srgbClr val="3D727E"/>
                </a:solidFill>
                <a:latin typeface="Calibri"/>
                <a:cs typeface="Calibri"/>
              </a:rPr>
              <a:t>Displacement at 21kn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" y="6455738"/>
            <a:ext cx="777407" cy="364683"/>
          </a:xfrm>
          <a:prstGeom prst="rect">
            <a:avLst/>
          </a:prstGeom>
        </p:spPr>
      </p:pic>
      <p:sp>
        <p:nvSpPr>
          <p:cNvPr id="10" name="TextShape 3"/>
          <p:cNvSpPr txBox="1"/>
          <p:nvPr/>
        </p:nvSpPr>
        <p:spPr>
          <a:xfrm>
            <a:off x="9023839" y="6461566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/>
            <a:r>
              <a:rPr lang="en-US" sz="1200" spc="-1" dirty="0">
                <a:solidFill>
                  <a:schemeClr val="bg1"/>
                </a:solidFill>
                <a:latin typeface="Calibri"/>
                <a:ea typeface="Calibri"/>
              </a:rPr>
              <a:t>18</a:t>
            </a:r>
            <a:endParaRPr lang="en-US" sz="1200" spc="-1" dirty="0">
              <a:solidFill>
                <a:schemeClr val="bg1"/>
              </a:solidFill>
              <a:latin typeface="Times New Roman"/>
            </a:endParaRPr>
          </a:p>
        </p:txBody>
      </p:sp>
      <p:pic>
        <p:nvPicPr>
          <p:cNvPr id="3175" name="Picture 103" descr="figure5a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021"/>
          <a:stretch>
            <a:fillRect/>
          </a:stretch>
        </p:blipFill>
        <p:spPr bwMode="auto">
          <a:xfrm>
            <a:off x="814574" y="3266789"/>
            <a:ext cx="5212080" cy="312724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7" name="Picture 105" descr="figure5b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836" y="3266789"/>
            <a:ext cx="5212080" cy="312724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Shape 3"/>
          <p:cNvSpPr txBox="1"/>
          <p:nvPr/>
        </p:nvSpPr>
        <p:spPr>
          <a:xfrm>
            <a:off x="8430016" y="6455738"/>
            <a:ext cx="25972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nb-NO" sz="1200" i="1" dirty="0" err="1">
                <a:solidFill>
                  <a:schemeClr val="bg1"/>
                </a:solidFill>
                <a:cs typeface="Calibri"/>
              </a:rPr>
              <a:t>Sustainable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and Safe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Passenger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Ships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, 4</a:t>
            </a:r>
            <a:r>
              <a:rPr lang="nb-NO" sz="1200" i="1" baseline="30000" dirty="0">
                <a:solidFill>
                  <a:schemeClr val="bg1"/>
                </a:solidFill>
                <a:cs typeface="Calibri"/>
              </a:rPr>
              <a:t>th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March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2020, Athens,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Greece</a:t>
            </a:r>
            <a:endParaRPr lang="nb-NO" sz="1200" i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029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  <p:bldP spid="18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35931" y="1056469"/>
            <a:ext cx="11108057" cy="5294207"/>
          </a:xfrm>
        </p:spPr>
        <p:txBody>
          <a:bodyPr>
            <a:noAutofit/>
          </a:bodyPr>
          <a:lstStyle/>
          <a:p>
            <a:pPr>
              <a:buClr>
                <a:srgbClr val="3D727E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Global optimization studies performed using NSGA-II genetic algorithm</a:t>
            </a:r>
          </a:p>
          <a:p>
            <a:pPr>
              <a:buClr>
                <a:srgbClr val="3D727E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3D727E"/>
              </a:solidFill>
              <a:latin typeface="Calibri"/>
              <a:cs typeface="Calibri"/>
            </a:endParaRPr>
          </a:p>
          <a:p>
            <a:pPr>
              <a:buClr>
                <a:srgbClr val="3D727E"/>
              </a:buClr>
              <a:buFont typeface="Wingdings" panose="05000000000000000000" pitchFamily="2" charset="2"/>
              <a:buChar char="§"/>
            </a:pPr>
            <a:endParaRPr lang="en-US" sz="4400" dirty="0">
              <a:solidFill>
                <a:srgbClr val="3D727E"/>
              </a:solidFill>
              <a:latin typeface="Calibri"/>
              <a:cs typeface="Calibri"/>
            </a:endParaRPr>
          </a:p>
          <a:p>
            <a:pPr>
              <a:buClr>
                <a:srgbClr val="3D727E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3D727E"/>
              </a:solidFill>
              <a:latin typeface="Calibri"/>
              <a:cs typeface="Calibri"/>
            </a:endParaRPr>
          </a:p>
          <a:p>
            <a:pPr>
              <a:buClr>
                <a:srgbClr val="3D727E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D727E"/>
                </a:solidFill>
                <a:latin typeface="Calibri"/>
                <a:cs typeface="Calibri"/>
              </a:rPr>
              <a:t>Objective of the study: to minimize calm water resistance of the bare hull </a:t>
            </a:r>
          </a:p>
          <a:p>
            <a:pPr>
              <a:buClr>
                <a:srgbClr val="3D727E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D727E"/>
                </a:solidFill>
                <a:latin typeface="Calibri"/>
                <a:cs typeface="Calibri"/>
              </a:rPr>
              <a:t>To obtain hullform with superior characteristics in a range of displacements &amp; speeds, the following weighted objective function is used:  </a:t>
            </a:r>
            <a:endParaRPr lang="en-GB" sz="2000" dirty="0">
              <a:solidFill>
                <a:srgbClr val="3D727E"/>
              </a:solidFill>
              <a:latin typeface="Calibri"/>
              <a:cs typeface="Calibri"/>
            </a:endParaRPr>
          </a:p>
          <a:p>
            <a:pPr marL="0" indent="0">
              <a:lnSpc>
                <a:spcPct val="200000"/>
              </a:lnSpc>
              <a:buClr>
                <a:srgbClr val="3D727E"/>
              </a:buClr>
              <a:buNone/>
            </a:pPr>
            <a:endParaRPr lang="en-GB" sz="2800" dirty="0">
              <a:solidFill>
                <a:srgbClr val="3D727E"/>
              </a:solidFill>
              <a:latin typeface="Calibri"/>
              <a:cs typeface="Calibri"/>
            </a:endParaRPr>
          </a:p>
          <a:p>
            <a:pPr>
              <a:buClr>
                <a:srgbClr val="3D727E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Constraints: </a:t>
            </a:r>
          </a:p>
          <a:p>
            <a:pPr lvl="1">
              <a:spcBef>
                <a:spcPts val="300"/>
              </a:spcBef>
              <a:buClr>
                <a:srgbClr val="3D727E"/>
              </a:buClr>
              <a:buSzPct val="80000"/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Minimum </a:t>
            </a:r>
            <a:r>
              <a:rPr lang="en-GB" sz="2000" dirty="0" err="1">
                <a:solidFill>
                  <a:srgbClr val="3D727E"/>
                </a:solidFill>
                <a:latin typeface="Calibri"/>
                <a:cs typeface="Calibri"/>
              </a:rPr>
              <a:t>demihull</a:t>
            </a: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 width &amp; height for installation of batteries</a:t>
            </a:r>
          </a:p>
          <a:p>
            <a:pPr lvl="1">
              <a:spcBef>
                <a:spcPts val="300"/>
              </a:spcBef>
              <a:buClr>
                <a:srgbClr val="3D727E"/>
              </a:buClr>
              <a:buSzPct val="80000"/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Height of tunnel at centreline for propeller installation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228" y="-33104"/>
            <a:ext cx="10975396" cy="1162569"/>
          </a:xfrm>
        </p:spPr>
        <p:txBody>
          <a:bodyPr/>
          <a:lstStyle/>
          <a:p>
            <a:r>
              <a:rPr lang="en-GB" dirty="0">
                <a:latin typeface="Calibri"/>
                <a:cs typeface="Calibri"/>
              </a:rPr>
              <a:t>Global Optimization Studies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6069055"/>
              </p:ext>
            </p:extLst>
          </p:nvPr>
        </p:nvGraphicFramePr>
        <p:xfrm>
          <a:off x="5175250" y="2959100"/>
          <a:ext cx="1016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" name="Equation" r:id="rId3" imgW="101600" imgH="139700" progId="Equation.3">
                  <p:embed/>
                </p:oleObj>
              </mc:Choice>
              <mc:Fallback>
                <p:oleObj name="Equation" r:id="rId3" imgW="1016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75250" y="2959100"/>
                        <a:ext cx="101600" cy="13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11181042" y="3898002"/>
            <a:ext cx="162183" cy="300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7"/>
          <a:stretch/>
        </p:blipFill>
        <p:spPr bwMode="auto">
          <a:xfrm>
            <a:off x="665104" y="1461147"/>
            <a:ext cx="4319905" cy="14759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6633882" y="4706471"/>
            <a:ext cx="271909" cy="31632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" y="6455738"/>
            <a:ext cx="777407" cy="364683"/>
          </a:xfrm>
          <a:prstGeom prst="rect">
            <a:avLst/>
          </a:prstGeom>
        </p:spPr>
      </p:pic>
      <p:sp>
        <p:nvSpPr>
          <p:cNvPr id="12" name="TextShape 3"/>
          <p:cNvSpPr txBox="1"/>
          <p:nvPr/>
        </p:nvSpPr>
        <p:spPr>
          <a:xfrm>
            <a:off x="9023839" y="6461566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/>
            <a:r>
              <a:rPr lang="en-US" sz="1200" spc="-1" dirty="0">
                <a:solidFill>
                  <a:schemeClr val="bg1"/>
                </a:solidFill>
                <a:latin typeface="Calibri"/>
                <a:ea typeface="Calibri"/>
              </a:rPr>
              <a:t>19</a:t>
            </a:r>
            <a:endParaRPr lang="en-US" sz="1200" spc="-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8680" y="4042696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GB" sz="2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</a:t>
            </a:r>
            <a:r>
              <a:rPr lang="en-GB" sz="2000" baseline="-25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GB" sz="2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 0.12R</a:t>
            </a:r>
            <a:r>
              <a:rPr lang="en-GB" sz="2000" baseline="-25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T_21kn, </a:t>
            </a:r>
            <a:r>
              <a:rPr lang="el-GR" sz="2000" baseline="-25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Δ</a:t>
            </a:r>
            <a:r>
              <a:rPr lang="en-US" sz="2000" baseline="-25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en-US" sz="2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+ 0.20R</a:t>
            </a:r>
            <a:r>
              <a:rPr lang="en-GB" sz="2000" baseline="-25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T_23kn, </a:t>
            </a:r>
            <a:r>
              <a:rPr lang="el-GR" sz="2000" baseline="-25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Δ</a:t>
            </a:r>
            <a:r>
              <a:rPr lang="en-US" sz="2000" baseline="-25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en-US" sz="2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+ 0.08R</a:t>
            </a:r>
            <a:r>
              <a:rPr lang="en-GB" sz="2000" baseline="-25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T_25kn, </a:t>
            </a:r>
            <a:r>
              <a:rPr lang="el-GR" sz="2000" baseline="-25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Δ</a:t>
            </a:r>
            <a:r>
              <a:rPr lang="en-US" sz="2000" baseline="-25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en-US" sz="2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</a:t>
            </a:r>
            <a:endParaRPr lang="en-US" sz="2000" dirty="0">
              <a:solidFill>
                <a:srgbClr val="3D727E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en-GB" sz="2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0.09R</a:t>
            </a:r>
            <a:r>
              <a:rPr lang="en-GB" sz="2000" baseline="-25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T_21kn, </a:t>
            </a:r>
            <a:r>
              <a:rPr lang="el-GR" sz="2000" baseline="-25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Δ</a:t>
            </a:r>
            <a:r>
              <a:rPr lang="en-US" sz="2000" baseline="-25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2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+ 0.15R</a:t>
            </a:r>
            <a:r>
              <a:rPr lang="en-GB" sz="2000" baseline="-25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T_23kn, </a:t>
            </a:r>
            <a:r>
              <a:rPr lang="el-GR" sz="2000" baseline="-25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Δ</a:t>
            </a:r>
            <a:r>
              <a:rPr lang="en-US" sz="2000" baseline="-25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2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+ 0.06R</a:t>
            </a:r>
            <a:r>
              <a:rPr lang="en-GB" sz="2000" baseline="-25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T_25kn, </a:t>
            </a:r>
            <a:r>
              <a:rPr lang="el-GR" sz="2000" baseline="-25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Δ</a:t>
            </a:r>
            <a:r>
              <a:rPr lang="en-US" sz="2000" baseline="-25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2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</a:t>
            </a:r>
            <a:endParaRPr lang="en-US" sz="2000" dirty="0">
              <a:solidFill>
                <a:srgbClr val="3D727E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en-GB" sz="2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0.09R</a:t>
            </a:r>
            <a:r>
              <a:rPr lang="en-GB" sz="2000" baseline="-25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T_21kn, </a:t>
            </a:r>
            <a:r>
              <a:rPr lang="el-GR" sz="2000" baseline="-25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Δ</a:t>
            </a:r>
            <a:r>
              <a:rPr lang="en-US" sz="2000" baseline="-25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+ 0.15R</a:t>
            </a:r>
            <a:r>
              <a:rPr lang="en-GB" sz="2000" baseline="-25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T_23kn, </a:t>
            </a:r>
            <a:r>
              <a:rPr lang="el-GR" sz="2000" baseline="-25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Δ</a:t>
            </a:r>
            <a:r>
              <a:rPr lang="en-US" sz="2000" baseline="-25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+ 0.06R</a:t>
            </a:r>
            <a:r>
              <a:rPr lang="en-GB" sz="2000" baseline="-25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T_25kn, </a:t>
            </a:r>
            <a:r>
              <a:rPr lang="el-GR" sz="2000" baseline="-25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Δ</a:t>
            </a:r>
            <a:r>
              <a:rPr lang="en-US" sz="2000" baseline="-25000" dirty="0">
                <a:solidFill>
                  <a:srgbClr val="3D727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endParaRPr lang="en-US" sz="2000" dirty="0">
              <a:solidFill>
                <a:srgbClr val="3D727E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Shape 3"/>
          <p:cNvSpPr txBox="1"/>
          <p:nvPr/>
        </p:nvSpPr>
        <p:spPr>
          <a:xfrm>
            <a:off x="8430016" y="6455738"/>
            <a:ext cx="25972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nb-NO" sz="1200" i="1" dirty="0" err="1">
                <a:solidFill>
                  <a:schemeClr val="bg1"/>
                </a:solidFill>
                <a:cs typeface="Calibri"/>
              </a:rPr>
              <a:t>Sustainable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and Safe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Passenger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Ships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, 4</a:t>
            </a:r>
            <a:r>
              <a:rPr lang="nb-NO" sz="1200" i="1" baseline="30000" dirty="0">
                <a:solidFill>
                  <a:schemeClr val="bg1"/>
                </a:solidFill>
                <a:cs typeface="Calibri"/>
              </a:rPr>
              <a:t>th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March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2020, Athens,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Greece</a:t>
            </a:r>
            <a:endParaRPr lang="nb-NO" sz="1200" i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759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" grpId="0"/>
      <p:bldP spid="7" grpId="0" uiExpan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051" y="365125"/>
            <a:ext cx="10515600" cy="1325563"/>
          </a:xfrm>
        </p:spPr>
        <p:txBody>
          <a:bodyPr/>
          <a:lstStyle/>
          <a:p>
            <a:r>
              <a:rPr lang="en-GB" noProof="0" dirty="0">
                <a:latin typeface="Calibri"/>
                <a:cs typeface="Calibri"/>
              </a:rPr>
              <a:t>Agenda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5889027"/>
              </p:ext>
            </p:extLst>
          </p:nvPr>
        </p:nvGraphicFramePr>
        <p:xfrm>
          <a:off x="118742" y="1694233"/>
          <a:ext cx="1190006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Shape 3"/>
          <p:cNvSpPr txBox="1"/>
          <p:nvPr/>
        </p:nvSpPr>
        <p:spPr>
          <a:xfrm>
            <a:off x="9023839" y="6461566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/>
            <a:r>
              <a:rPr lang="en-US" sz="1200" spc="-1" dirty="0">
                <a:solidFill>
                  <a:schemeClr val="bg1"/>
                </a:solidFill>
                <a:latin typeface="Calibri"/>
                <a:ea typeface="Calibri"/>
              </a:rPr>
              <a:t>2</a:t>
            </a:r>
            <a:endParaRPr lang="en-US" sz="1200" spc="-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6" name="TextShape 3"/>
          <p:cNvSpPr txBox="1"/>
          <p:nvPr/>
        </p:nvSpPr>
        <p:spPr>
          <a:xfrm>
            <a:off x="8430016" y="6455738"/>
            <a:ext cx="25972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nb-NO" sz="1200" i="1" dirty="0" err="1">
                <a:solidFill>
                  <a:schemeClr val="bg1"/>
                </a:solidFill>
                <a:cs typeface="Calibri"/>
              </a:rPr>
              <a:t>Sustainable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and Safe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Passenger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Ships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, 4</a:t>
            </a:r>
            <a:r>
              <a:rPr lang="nb-NO" sz="1200" i="1" baseline="30000" dirty="0">
                <a:solidFill>
                  <a:schemeClr val="bg1"/>
                </a:solidFill>
                <a:cs typeface="Calibri"/>
              </a:rPr>
              <a:t>th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March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2020, Athens,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Greece</a:t>
            </a:r>
            <a:endParaRPr lang="nb-NO" sz="1200" i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25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78A253-926F-0F4A-890D-FCF601113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graphicEl>
                                              <a:dgm id="{8F78A253-926F-0F4A-890D-FCF601113A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19F359D-C394-BA40-92FA-85D6B9FF9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graphicEl>
                                              <a:dgm id="{819F359D-C394-BA40-92FA-85D6B9FF97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9AC404-E10F-754E-973A-0BDF40AAFC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F09AC404-E10F-754E-973A-0BDF40AAFC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161D22-EE50-4B42-BE41-7B063893A4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graphicEl>
                                              <a:dgm id="{7C161D22-EE50-4B42-BE41-7B063893A4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8D29D4-9DC3-8C4E-80ED-8D7771487F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graphicEl>
                                              <a:dgm id="{828D29D4-9DC3-8C4E-80ED-8D7771487F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97EED69-7027-DF49-8B09-EC0EC2250F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E97EED69-7027-DF49-8B09-EC0EC2250F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6BC9E95-1977-0043-BDB8-DF57709196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E6BC9E95-1977-0043-BDB8-DF57709196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555" y="142084"/>
            <a:ext cx="10975396" cy="116256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Design Variables</a:t>
            </a:r>
            <a:endParaRPr lang="en-GB" dirty="0">
              <a:latin typeface="Calibri"/>
              <a:cs typeface="Calibri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3834322"/>
              </p:ext>
            </p:extLst>
          </p:nvPr>
        </p:nvGraphicFramePr>
        <p:xfrm>
          <a:off x="5175250" y="2959100"/>
          <a:ext cx="1016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4" name="Equation" r:id="rId3" imgW="101600" imgH="139700" progId="Equation.3">
                  <p:embed/>
                </p:oleObj>
              </mc:Choice>
              <mc:Fallback>
                <p:oleObj name="Equation" r:id="rId3" imgW="1016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75250" y="2959100"/>
                        <a:ext cx="101600" cy="13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798" y="2832648"/>
            <a:ext cx="6046829" cy="23088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548442" y="1590337"/>
            <a:ext cx="6335944" cy="334783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According to the 1</a:t>
            </a:r>
            <a:r>
              <a:rPr lang="en-GB" sz="2000" baseline="30000" dirty="0">
                <a:solidFill>
                  <a:srgbClr val="3D727E"/>
                </a:solidFill>
                <a:latin typeface="Calibri"/>
                <a:cs typeface="Calibri"/>
              </a:rPr>
              <a:t>st</a:t>
            </a: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 Design Scenario: </a:t>
            </a:r>
          </a:p>
          <a:p>
            <a:pPr lvl="1">
              <a:buSzPct val="80000"/>
              <a:buFont typeface="Wingdings" charset="2"/>
              <a:buChar char="Ø"/>
            </a:pP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catamaran’s length overall fixed at 31.0m </a:t>
            </a:r>
          </a:p>
          <a:p>
            <a:pPr lvl="1">
              <a:buSzPct val="80000"/>
              <a:buFont typeface="Wingdings" charset="2"/>
              <a:buChar char="Ø"/>
            </a:pP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beam overall fixed at 9.0m</a:t>
            </a:r>
          </a:p>
          <a:p>
            <a:pPr>
              <a:spcBef>
                <a:spcPts val="2200"/>
              </a:spcBef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Design variables considered: 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Waterline Length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GB" sz="2000" dirty="0" err="1">
                <a:solidFill>
                  <a:srgbClr val="3D727E"/>
                </a:solidFill>
                <a:latin typeface="Calibri"/>
                <a:cs typeface="Calibri"/>
              </a:rPr>
              <a:t>Demihull’s</a:t>
            </a: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 Beam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Initial Draught</a:t>
            </a:r>
          </a:p>
          <a:p>
            <a:pPr lvl="1">
              <a:buSzPct val="80000"/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Transom width</a:t>
            </a:r>
          </a:p>
          <a:p>
            <a:pPr lvl="1"/>
            <a:endParaRPr lang="el-GR" sz="2000" dirty="0">
              <a:solidFill>
                <a:srgbClr val="3D727E"/>
              </a:solidFill>
              <a:latin typeface="Calibri"/>
              <a:cs typeface="Calibri"/>
            </a:endParaRPr>
          </a:p>
        </p:txBody>
      </p:sp>
      <p:cxnSp>
        <p:nvCxnSpPr>
          <p:cNvPr id="21" name="Elbow Connector 20"/>
          <p:cNvCxnSpPr/>
          <p:nvPr/>
        </p:nvCxnSpPr>
        <p:spPr>
          <a:xfrm>
            <a:off x="3167512" y="3379695"/>
            <a:ext cx="1987134" cy="348090"/>
          </a:xfrm>
          <a:prstGeom prst="bentConnector3">
            <a:avLst>
              <a:gd name="adj1" fmla="val 55043"/>
            </a:avLst>
          </a:prstGeom>
          <a:ln w="19050" cmpd="sng">
            <a:solidFill>
              <a:srgbClr val="3D727E"/>
            </a:solidFill>
            <a:prstDash val="sys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>
            <a:off x="3167512" y="3727785"/>
            <a:ext cx="1987134" cy="455908"/>
          </a:xfrm>
          <a:prstGeom prst="bentConnector3">
            <a:avLst>
              <a:gd name="adj1" fmla="val 49369"/>
            </a:avLst>
          </a:prstGeom>
          <a:ln w="19050" cmpd="sng">
            <a:solidFill>
              <a:srgbClr val="3D727E"/>
            </a:solidFill>
            <a:prstDash val="sys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>
            <a:off x="2886931" y="4022724"/>
            <a:ext cx="2267715" cy="536750"/>
          </a:xfrm>
          <a:prstGeom prst="bentConnector3">
            <a:avLst>
              <a:gd name="adj1" fmla="val 50000"/>
            </a:avLst>
          </a:prstGeom>
          <a:ln w="19050" cmpd="sng">
            <a:solidFill>
              <a:srgbClr val="3D727E"/>
            </a:solidFill>
            <a:prstDash val="sys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/>
          <p:nvPr/>
        </p:nvCxnSpPr>
        <p:spPr>
          <a:xfrm>
            <a:off x="2922647" y="4389815"/>
            <a:ext cx="2231999" cy="548352"/>
          </a:xfrm>
          <a:prstGeom prst="bentConnector3">
            <a:avLst>
              <a:gd name="adj1" fmla="val 43827"/>
            </a:avLst>
          </a:prstGeom>
          <a:ln w="19050" cmpd="sng">
            <a:solidFill>
              <a:srgbClr val="3D727E"/>
            </a:solidFill>
            <a:prstDash val="sys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" y="6455738"/>
            <a:ext cx="777407" cy="364683"/>
          </a:xfrm>
          <a:prstGeom prst="rect">
            <a:avLst/>
          </a:prstGeom>
        </p:spPr>
      </p:pic>
      <p:sp>
        <p:nvSpPr>
          <p:cNvPr id="11" name="TextShape 3"/>
          <p:cNvSpPr txBox="1"/>
          <p:nvPr/>
        </p:nvSpPr>
        <p:spPr>
          <a:xfrm>
            <a:off x="9023839" y="6461566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/>
            <a:r>
              <a:rPr lang="en-US" sz="1200" spc="-1" dirty="0">
                <a:solidFill>
                  <a:schemeClr val="bg1"/>
                </a:solidFill>
                <a:latin typeface="Calibri"/>
                <a:ea typeface="Calibri"/>
              </a:rPr>
              <a:t>20</a:t>
            </a:r>
            <a:endParaRPr lang="en-US" sz="1200" spc="-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13" name="TextShape 3"/>
          <p:cNvSpPr txBox="1"/>
          <p:nvPr/>
        </p:nvSpPr>
        <p:spPr>
          <a:xfrm>
            <a:off x="8430016" y="6455738"/>
            <a:ext cx="25972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nb-NO" sz="1200" i="1" dirty="0" err="1">
                <a:solidFill>
                  <a:schemeClr val="bg1"/>
                </a:solidFill>
                <a:cs typeface="Calibri"/>
              </a:rPr>
              <a:t>Sustainable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and Safe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Passenger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Ships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, 4</a:t>
            </a:r>
            <a:r>
              <a:rPr lang="nb-NO" sz="1200" i="1" baseline="30000" dirty="0">
                <a:solidFill>
                  <a:schemeClr val="bg1"/>
                </a:solidFill>
                <a:cs typeface="Calibri"/>
              </a:rPr>
              <a:t>th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March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2020, Athens,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Greece</a:t>
            </a:r>
            <a:endParaRPr lang="nb-NO" sz="1200" i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277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589" y="114069"/>
            <a:ext cx="10975396" cy="845487"/>
          </a:xfrm>
        </p:spPr>
        <p:txBody>
          <a:bodyPr/>
          <a:lstStyle/>
          <a:p>
            <a:r>
              <a:rPr lang="en-GB" dirty="0">
                <a:latin typeface="Calibri"/>
                <a:cs typeface="Calibri"/>
              </a:rPr>
              <a:t>Global Optimization Results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620" y="2218333"/>
            <a:ext cx="1188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3D727E"/>
                </a:solidFill>
                <a:latin typeface="Calibri"/>
                <a:cs typeface="Calibri"/>
              </a:rPr>
              <a:t>Displacement: </a:t>
            </a:r>
            <a:r>
              <a:rPr lang="el-GR" sz="3200" b="1" dirty="0">
                <a:solidFill>
                  <a:srgbClr val="3D727E"/>
                </a:solidFill>
                <a:latin typeface="Calibri"/>
                <a:cs typeface="Calibri"/>
              </a:rPr>
              <a:t>Δ1</a:t>
            </a:r>
            <a:endParaRPr lang="en-GB" sz="3200" b="1" baseline="30000" dirty="0">
              <a:solidFill>
                <a:srgbClr val="3D727E"/>
              </a:solidFill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991" y="5387608"/>
            <a:ext cx="1188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3D727E"/>
                </a:solidFill>
                <a:cs typeface="Calibri"/>
              </a:rPr>
              <a:t>Vs=21kn				Vs=23kn				Vs=25kn</a:t>
            </a:r>
            <a:endParaRPr lang="en-GB" sz="3200" b="1" baseline="30000" dirty="0">
              <a:solidFill>
                <a:srgbClr val="3D727E"/>
              </a:solidFill>
              <a:latin typeface="Calibri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" y="6455738"/>
            <a:ext cx="777407" cy="364683"/>
          </a:xfrm>
          <a:prstGeom prst="rect">
            <a:avLst/>
          </a:prstGeom>
        </p:spPr>
      </p:pic>
      <p:sp>
        <p:nvSpPr>
          <p:cNvPr id="12" name="TextShape 3"/>
          <p:cNvSpPr txBox="1"/>
          <p:nvPr/>
        </p:nvSpPr>
        <p:spPr>
          <a:xfrm>
            <a:off x="9023839" y="6461566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/>
            <a:r>
              <a:rPr lang="en-US" sz="1200" spc="-1" dirty="0">
                <a:solidFill>
                  <a:schemeClr val="bg1"/>
                </a:solidFill>
                <a:latin typeface="Calibri"/>
                <a:ea typeface="Calibri"/>
              </a:rPr>
              <a:t>21</a:t>
            </a:r>
            <a:endParaRPr lang="en-US" sz="1200" spc="-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14" name="TextShape 3"/>
          <p:cNvSpPr txBox="1"/>
          <p:nvPr/>
        </p:nvSpPr>
        <p:spPr>
          <a:xfrm>
            <a:off x="8430016" y="6455738"/>
            <a:ext cx="25972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nb-NO" sz="1200" i="1" dirty="0" err="1">
                <a:solidFill>
                  <a:schemeClr val="bg1"/>
                </a:solidFill>
                <a:cs typeface="Calibri"/>
              </a:rPr>
              <a:t>Sustainable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and Safe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Passenger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Ships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, 4</a:t>
            </a:r>
            <a:r>
              <a:rPr lang="nb-NO" sz="1200" i="1" baseline="30000" dirty="0">
                <a:solidFill>
                  <a:schemeClr val="bg1"/>
                </a:solidFill>
                <a:cs typeface="Calibri"/>
              </a:rPr>
              <a:t>th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March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2020, Athens,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Greece</a:t>
            </a:r>
            <a:endParaRPr lang="nb-NO" sz="1200" i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1" y="2814520"/>
            <a:ext cx="3959352" cy="256946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917" y="2815773"/>
            <a:ext cx="3959352" cy="256946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639" y="2819756"/>
            <a:ext cx="3959352" cy="256946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526063" y="1025218"/>
            <a:ext cx="4728547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2400" dirty="0">
                <a:solidFill>
                  <a:srgbClr val="3D727E"/>
                </a:solidFill>
                <a:latin typeface="Calibri"/>
                <a:cs typeface="Calibri"/>
              </a:rPr>
              <a:t>Total Designs Produced: 1000</a:t>
            </a:r>
          </a:p>
          <a:p>
            <a:pPr marL="742950" lvl="1" indent="-285750">
              <a:buSzPct val="80000"/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3D727E"/>
                </a:solidFill>
                <a:latin typeface="Calibri"/>
                <a:cs typeface="Calibri"/>
              </a:rPr>
              <a:t>8</a:t>
            </a:r>
            <a:r>
              <a:rPr lang="el-GR" sz="2400" dirty="0">
                <a:solidFill>
                  <a:srgbClr val="3D727E"/>
                </a:solidFill>
                <a:latin typeface="Calibri"/>
                <a:cs typeface="Calibri"/>
              </a:rPr>
              <a:t>24</a:t>
            </a:r>
            <a:r>
              <a:rPr lang="en-GB" sz="2400" dirty="0">
                <a:solidFill>
                  <a:srgbClr val="3D727E"/>
                </a:solidFill>
                <a:latin typeface="Calibri"/>
                <a:cs typeface="Calibri"/>
              </a:rPr>
              <a:t> Feasible </a:t>
            </a:r>
          </a:p>
          <a:p>
            <a:pPr marL="742950" lvl="1" indent="-285750">
              <a:buSzPct val="80000"/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3D727E"/>
                </a:solidFill>
                <a:latin typeface="Calibri"/>
                <a:cs typeface="Calibri"/>
              </a:rPr>
              <a:t>1</a:t>
            </a:r>
            <a:r>
              <a:rPr lang="el-GR" sz="2400" dirty="0">
                <a:solidFill>
                  <a:srgbClr val="3D727E"/>
                </a:solidFill>
                <a:latin typeface="Calibri"/>
                <a:cs typeface="Calibri"/>
              </a:rPr>
              <a:t>76</a:t>
            </a:r>
            <a:r>
              <a:rPr lang="en-GB" sz="2400" dirty="0">
                <a:solidFill>
                  <a:srgbClr val="3D727E"/>
                </a:solidFill>
                <a:latin typeface="Calibri"/>
                <a:cs typeface="Calibri"/>
              </a:rPr>
              <a:t> Unfeasible</a:t>
            </a:r>
          </a:p>
        </p:txBody>
      </p:sp>
    </p:spTree>
    <p:extLst>
      <p:ext uri="{BB962C8B-B14F-4D97-AF65-F5344CB8AC3E}">
        <p14:creationId xmlns:p14="http://schemas.microsoft.com/office/powerpoint/2010/main" val="391733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63" y="2832421"/>
            <a:ext cx="3959352" cy="256946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287" y="2832421"/>
            <a:ext cx="3959352" cy="256946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611" y="2832421"/>
            <a:ext cx="3959352" cy="256946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589" y="114069"/>
            <a:ext cx="10975396" cy="845487"/>
          </a:xfrm>
        </p:spPr>
        <p:txBody>
          <a:bodyPr/>
          <a:lstStyle/>
          <a:p>
            <a:r>
              <a:rPr lang="en-GB" dirty="0">
                <a:latin typeface="Calibri"/>
                <a:cs typeface="Calibri"/>
              </a:rPr>
              <a:t>Global Optimization Results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620" y="2218333"/>
            <a:ext cx="1188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3D727E"/>
                </a:solidFill>
                <a:latin typeface="Calibri"/>
                <a:cs typeface="Calibri"/>
              </a:rPr>
              <a:t>Displacement: </a:t>
            </a:r>
            <a:r>
              <a:rPr lang="el-GR" sz="3200" b="1" dirty="0">
                <a:solidFill>
                  <a:srgbClr val="3D727E"/>
                </a:solidFill>
                <a:latin typeface="Calibri"/>
                <a:cs typeface="Calibri"/>
              </a:rPr>
              <a:t>Δ</a:t>
            </a:r>
            <a:r>
              <a:rPr lang="en-US" sz="3200" b="1" dirty="0">
                <a:solidFill>
                  <a:srgbClr val="3D727E"/>
                </a:solidFill>
                <a:latin typeface="Calibri"/>
                <a:cs typeface="Calibri"/>
              </a:rPr>
              <a:t>2</a:t>
            </a:r>
            <a:endParaRPr lang="en-GB" sz="3200" b="1" baseline="30000" dirty="0">
              <a:solidFill>
                <a:srgbClr val="3D727E"/>
              </a:solidFill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991" y="5387608"/>
            <a:ext cx="1188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3D727E"/>
                </a:solidFill>
                <a:cs typeface="Calibri"/>
              </a:rPr>
              <a:t>Vs=21kn				Vs=23kn				Vs=25kn</a:t>
            </a:r>
            <a:endParaRPr lang="en-GB" sz="3200" b="1" baseline="30000" dirty="0">
              <a:solidFill>
                <a:srgbClr val="3D727E"/>
              </a:solidFill>
              <a:latin typeface="Calibri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" y="6455738"/>
            <a:ext cx="777407" cy="364683"/>
          </a:xfrm>
          <a:prstGeom prst="rect">
            <a:avLst/>
          </a:prstGeom>
        </p:spPr>
      </p:pic>
      <p:sp>
        <p:nvSpPr>
          <p:cNvPr id="12" name="TextShape 3"/>
          <p:cNvSpPr txBox="1"/>
          <p:nvPr/>
        </p:nvSpPr>
        <p:spPr>
          <a:xfrm>
            <a:off x="9023839" y="6461566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/>
            <a:r>
              <a:rPr lang="en-US" sz="1200" spc="-1" dirty="0">
                <a:solidFill>
                  <a:schemeClr val="bg1"/>
                </a:solidFill>
                <a:latin typeface="Calibri"/>
                <a:ea typeface="Calibri"/>
              </a:rPr>
              <a:t>22</a:t>
            </a:r>
            <a:endParaRPr lang="en-US" sz="1200" spc="-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14" name="TextShape 3"/>
          <p:cNvSpPr txBox="1"/>
          <p:nvPr/>
        </p:nvSpPr>
        <p:spPr>
          <a:xfrm>
            <a:off x="8430016" y="6455738"/>
            <a:ext cx="25972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nb-NO" sz="1200" i="1" dirty="0" err="1">
                <a:solidFill>
                  <a:schemeClr val="bg1"/>
                </a:solidFill>
                <a:cs typeface="Calibri"/>
              </a:rPr>
              <a:t>Sustainable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and Safe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Passenger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Ships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, 4</a:t>
            </a:r>
            <a:r>
              <a:rPr lang="nb-NO" sz="1200" i="1" baseline="30000" dirty="0">
                <a:solidFill>
                  <a:schemeClr val="bg1"/>
                </a:solidFill>
                <a:cs typeface="Calibri"/>
              </a:rPr>
              <a:t>th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March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2020, Athens,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Greece</a:t>
            </a:r>
            <a:endParaRPr lang="nb-NO" sz="1200" i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6063" y="1025218"/>
            <a:ext cx="4728547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2400" dirty="0">
                <a:solidFill>
                  <a:srgbClr val="3D727E"/>
                </a:solidFill>
                <a:latin typeface="Calibri"/>
                <a:cs typeface="Calibri"/>
              </a:rPr>
              <a:t>Total Designs Produced: 1000</a:t>
            </a:r>
          </a:p>
          <a:p>
            <a:pPr marL="742950" lvl="1" indent="-285750">
              <a:buSzPct val="80000"/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3D727E"/>
                </a:solidFill>
                <a:latin typeface="Calibri"/>
                <a:cs typeface="Calibri"/>
              </a:rPr>
              <a:t>8</a:t>
            </a:r>
            <a:r>
              <a:rPr lang="el-GR" sz="2400" dirty="0">
                <a:solidFill>
                  <a:srgbClr val="3D727E"/>
                </a:solidFill>
                <a:latin typeface="Calibri"/>
                <a:cs typeface="Calibri"/>
              </a:rPr>
              <a:t>24</a:t>
            </a:r>
            <a:r>
              <a:rPr lang="en-GB" sz="2400" dirty="0">
                <a:solidFill>
                  <a:srgbClr val="3D727E"/>
                </a:solidFill>
                <a:latin typeface="Calibri"/>
                <a:cs typeface="Calibri"/>
              </a:rPr>
              <a:t> Feasible </a:t>
            </a:r>
          </a:p>
          <a:p>
            <a:pPr marL="742950" lvl="1" indent="-285750">
              <a:buSzPct val="80000"/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3D727E"/>
                </a:solidFill>
                <a:latin typeface="Calibri"/>
                <a:cs typeface="Calibri"/>
              </a:rPr>
              <a:t>1</a:t>
            </a:r>
            <a:r>
              <a:rPr lang="el-GR" sz="2400" dirty="0">
                <a:solidFill>
                  <a:srgbClr val="3D727E"/>
                </a:solidFill>
                <a:latin typeface="Calibri"/>
                <a:cs typeface="Calibri"/>
              </a:rPr>
              <a:t>76</a:t>
            </a:r>
            <a:r>
              <a:rPr lang="en-GB" sz="2400" dirty="0">
                <a:solidFill>
                  <a:srgbClr val="3D727E"/>
                </a:solidFill>
                <a:latin typeface="Calibri"/>
                <a:cs typeface="Calibri"/>
              </a:rPr>
              <a:t> Unfeasible</a:t>
            </a:r>
          </a:p>
        </p:txBody>
      </p:sp>
    </p:spTree>
    <p:extLst>
      <p:ext uri="{BB962C8B-B14F-4D97-AF65-F5344CB8AC3E}">
        <p14:creationId xmlns:p14="http://schemas.microsoft.com/office/powerpoint/2010/main" val="389086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5" y="2832053"/>
            <a:ext cx="3959352" cy="256946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583" y="2827167"/>
            <a:ext cx="3959352" cy="256946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0" name="Picture 19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982" y="2825488"/>
            <a:ext cx="3959352" cy="257860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589" y="114069"/>
            <a:ext cx="10975396" cy="845487"/>
          </a:xfrm>
        </p:spPr>
        <p:txBody>
          <a:bodyPr/>
          <a:lstStyle/>
          <a:p>
            <a:r>
              <a:rPr lang="en-GB" dirty="0">
                <a:latin typeface="Calibri"/>
                <a:cs typeface="Calibri"/>
              </a:rPr>
              <a:t>Global Optimization Results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620" y="2218333"/>
            <a:ext cx="1188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3D727E"/>
                </a:solidFill>
                <a:latin typeface="Calibri"/>
                <a:cs typeface="Calibri"/>
              </a:rPr>
              <a:t>Displacement: </a:t>
            </a:r>
            <a:r>
              <a:rPr lang="el-GR" sz="3200" b="1" dirty="0">
                <a:solidFill>
                  <a:srgbClr val="3D727E"/>
                </a:solidFill>
                <a:latin typeface="Calibri"/>
                <a:cs typeface="Calibri"/>
              </a:rPr>
              <a:t>Δ</a:t>
            </a:r>
            <a:r>
              <a:rPr lang="en-US" sz="3200" b="1" dirty="0">
                <a:solidFill>
                  <a:srgbClr val="3D727E"/>
                </a:solidFill>
                <a:latin typeface="Calibri"/>
                <a:cs typeface="Calibri"/>
              </a:rPr>
              <a:t>3</a:t>
            </a:r>
            <a:endParaRPr lang="en-GB" sz="3200" b="1" baseline="30000" dirty="0">
              <a:solidFill>
                <a:srgbClr val="3D727E"/>
              </a:solidFill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991" y="5387608"/>
            <a:ext cx="1188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3D727E"/>
                </a:solidFill>
                <a:cs typeface="Calibri"/>
              </a:rPr>
              <a:t>Vs=21kn				Vs=23kn				Vs=25kn</a:t>
            </a:r>
            <a:endParaRPr lang="en-GB" sz="3200" b="1" baseline="30000" dirty="0">
              <a:solidFill>
                <a:srgbClr val="3D727E"/>
              </a:solidFill>
              <a:latin typeface="Calibri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" y="6455738"/>
            <a:ext cx="777407" cy="364683"/>
          </a:xfrm>
          <a:prstGeom prst="rect">
            <a:avLst/>
          </a:prstGeom>
        </p:spPr>
      </p:pic>
      <p:sp>
        <p:nvSpPr>
          <p:cNvPr id="12" name="TextShape 3"/>
          <p:cNvSpPr txBox="1"/>
          <p:nvPr/>
        </p:nvSpPr>
        <p:spPr>
          <a:xfrm>
            <a:off x="9023839" y="6461566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/>
            <a:r>
              <a:rPr lang="en-US" sz="1200" spc="-1" dirty="0">
                <a:solidFill>
                  <a:schemeClr val="bg1"/>
                </a:solidFill>
                <a:latin typeface="Calibri"/>
                <a:ea typeface="Calibri"/>
              </a:rPr>
              <a:t>23</a:t>
            </a:r>
            <a:endParaRPr lang="en-US" sz="1200" spc="-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14" name="TextShape 3"/>
          <p:cNvSpPr txBox="1"/>
          <p:nvPr/>
        </p:nvSpPr>
        <p:spPr>
          <a:xfrm>
            <a:off x="8430016" y="6455738"/>
            <a:ext cx="25972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nb-NO" sz="1200" i="1" dirty="0" err="1">
                <a:solidFill>
                  <a:schemeClr val="bg1"/>
                </a:solidFill>
                <a:cs typeface="Calibri"/>
              </a:rPr>
              <a:t>Sustainable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and Safe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Passenger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Ships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, 4</a:t>
            </a:r>
            <a:r>
              <a:rPr lang="nb-NO" sz="1200" i="1" baseline="30000" dirty="0">
                <a:solidFill>
                  <a:schemeClr val="bg1"/>
                </a:solidFill>
                <a:cs typeface="Calibri"/>
              </a:rPr>
              <a:t>th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March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2020, Athens,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Greece</a:t>
            </a:r>
            <a:endParaRPr lang="nb-NO" sz="1200" i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6063" y="1025218"/>
            <a:ext cx="4728547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2400" dirty="0">
                <a:solidFill>
                  <a:srgbClr val="3D727E"/>
                </a:solidFill>
                <a:latin typeface="Calibri"/>
                <a:cs typeface="Calibri"/>
              </a:rPr>
              <a:t>Total Designs Produced: 1000</a:t>
            </a:r>
          </a:p>
          <a:p>
            <a:pPr marL="742950" lvl="1" indent="-285750">
              <a:buSzPct val="80000"/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3D727E"/>
                </a:solidFill>
                <a:latin typeface="Calibri"/>
                <a:cs typeface="Calibri"/>
              </a:rPr>
              <a:t>8</a:t>
            </a:r>
            <a:r>
              <a:rPr lang="el-GR" sz="2400" dirty="0">
                <a:solidFill>
                  <a:srgbClr val="3D727E"/>
                </a:solidFill>
                <a:latin typeface="Calibri"/>
                <a:cs typeface="Calibri"/>
              </a:rPr>
              <a:t>24</a:t>
            </a:r>
            <a:r>
              <a:rPr lang="en-GB" sz="2400" dirty="0">
                <a:solidFill>
                  <a:srgbClr val="3D727E"/>
                </a:solidFill>
                <a:latin typeface="Calibri"/>
                <a:cs typeface="Calibri"/>
              </a:rPr>
              <a:t> Feasible </a:t>
            </a:r>
          </a:p>
          <a:p>
            <a:pPr marL="742950" lvl="1" indent="-285750">
              <a:buSzPct val="80000"/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3D727E"/>
                </a:solidFill>
                <a:latin typeface="Calibri"/>
                <a:cs typeface="Calibri"/>
              </a:rPr>
              <a:t>1</a:t>
            </a:r>
            <a:r>
              <a:rPr lang="el-GR" sz="2400" dirty="0">
                <a:solidFill>
                  <a:srgbClr val="3D727E"/>
                </a:solidFill>
                <a:latin typeface="Calibri"/>
                <a:cs typeface="Calibri"/>
              </a:rPr>
              <a:t>76</a:t>
            </a:r>
            <a:r>
              <a:rPr lang="en-GB" sz="2400" dirty="0">
                <a:solidFill>
                  <a:srgbClr val="3D727E"/>
                </a:solidFill>
                <a:latin typeface="Calibri"/>
                <a:cs typeface="Calibri"/>
              </a:rPr>
              <a:t> Unfeasible</a:t>
            </a:r>
          </a:p>
        </p:txBody>
      </p:sp>
    </p:spTree>
    <p:extLst>
      <p:ext uri="{BB962C8B-B14F-4D97-AF65-F5344CB8AC3E}">
        <p14:creationId xmlns:p14="http://schemas.microsoft.com/office/powerpoint/2010/main" val="226420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26" y="2526883"/>
            <a:ext cx="6073337" cy="32988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256" y="137714"/>
            <a:ext cx="10975396" cy="735820"/>
          </a:xfrm>
        </p:spPr>
        <p:txBody>
          <a:bodyPr>
            <a:normAutofit/>
          </a:bodyPr>
          <a:lstStyle/>
          <a:p>
            <a:r>
              <a:rPr lang="en-GB" dirty="0">
                <a:latin typeface="Calibri"/>
                <a:cs typeface="Calibri"/>
              </a:rPr>
              <a:t>Optimum Design Selection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49312" y="1297150"/>
            <a:ext cx="54366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3D727E"/>
                </a:solidFill>
              </a:rPr>
              <a:t>Based on hydrodynamic characteristics and construction/maintenance issues, an overall optimum design was selected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" y="6455738"/>
            <a:ext cx="777407" cy="364683"/>
          </a:xfrm>
          <a:prstGeom prst="rect">
            <a:avLst/>
          </a:prstGeom>
        </p:spPr>
      </p:pic>
      <p:sp>
        <p:nvSpPr>
          <p:cNvPr id="10" name="TextShape 3"/>
          <p:cNvSpPr txBox="1"/>
          <p:nvPr/>
        </p:nvSpPr>
        <p:spPr>
          <a:xfrm>
            <a:off x="9023839" y="6461566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/>
            <a:r>
              <a:rPr lang="en-US" sz="1200" spc="-1" dirty="0">
                <a:solidFill>
                  <a:schemeClr val="bg1"/>
                </a:solidFill>
                <a:latin typeface="Calibri"/>
                <a:ea typeface="Calibri"/>
              </a:rPr>
              <a:t>24</a:t>
            </a:r>
            <a:endParaRPr lang="en-US" sz="1200" spc="-1" dirty="0">
              <a:solidFill>
                <a:schemeClr val="bg1"/>
              </a:solidFill>
              <a:latin typeface="Times New Roman"/>
            </a:endParaRPr>
          </a:p>
        </p:txBody>
      </p:sp>
      <p:pic>
        <p:nvPicPr>
          <p:cNvPr id="10242" name="Picture 2" descr="G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867" y="4310081"/>
            <a:ext cx="5126498" cy="160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531003"/>
              </p:ext>
            </p:extLst>
          </p:nvPr>
        </p:nvGraphicFramePr>
        <p:xfrm>
          <a:off x="6493393" y="1451182"/>
          <a:ext cx="5035839" cy="232950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56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5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5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57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27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3D727E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rgbClr val="3D727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3D727E"/>
                          </a:solidFill>
                          <a:effectLst/>
                        </a:rPr>
                        <a:t>at </a:t>
                      </a:r>
                      <a:r>
                        <a:rPr lang="el-GR" sz="2000" dirty="0">
                          <a:solidFill>
                            <a:srgbClr val="3D727E"/>
                          </a:solidFill>
                          <a:effectLst/>
                        </a:rPr>
                        <a:t>Δ1</a:t>
                      </a:r>
                      <a:endParaRPr lang="en-US" sz="2000" dirty="0">
                        <a:solidFill>
                          <a:srgbClr val="3D727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3D727E"/>
                          </a:solidFill>
                          <a:effectLst/>
                        </a:rPr>
                        <a:t>at </a:t>
                      </a:r>
                      <a:r>
                        <a:rPr lang="el-GR" sz="2000" dirty="0">
                          <a:solidFill>
                            <a:srgbClr val="3D727E"/>
                          </a:solidFill>
                          <a:effectLst/>
                        </a:rPr>
                        <a:t>Δ2</a:t>
                      </a:r>
                      <a:endParaRPr lang="en-US" sz="2000" dirty="0">
                        <a:solidFill>
                          <a:srgbClr val="3D727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3D727E"/>
                          </a:solidFill>
                          <a:effectLst/>
                        </a:rPr>
                        <a:t>at </a:t>
                      </a:r>
                      <a:r>
                        <a:rPr lang="el-GR" sz="2000" dirty="0">
                          <a:solidFill>
                            <a:srgbClr val="3D727E"/>
                          </a:solidFill>
                          <a:effectLst/>
                        </a:rPr>
                        <a:t>Δ3</a:t>
                      </a:r>
                      <a:endParaRPr lang="en-US" sz="2000" dirty="0">
                        <a:solidFill>
                          <a:srgbClr val="3D727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7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3D727E"/>
                          </a:solidFill>
                          <a:effectLst/>
                        </a:rPr>
                        <a:t>LWL</a:t>
                      </a:r>
                      <a:endParaRPr lang="en-US" sz="2000" dirty="0">
                        <a:solidFill>
                          <a:srgbClr val="3D727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3D727E"/>
                          </a:solidFill>
                          <a:effectLst/>
                        </a:rPr>
                        <a:t>29.29</a:t>
                      </a:r>
                      <a:endParaRPr lang="en-US" sz="2000" dirty="0">
                        <a:solidFill>
                          <a:srgbClr val="3D727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3D727E"/>
                          </a:solidFill>
                          <a:effectLst/>
                        </a:rPr>
                        <a:t>29.34</a:t>
                      </a:r>
                      <a:endParaRPr lang="en-US" sz="2000" dirty="0">
                        <a:solidFill>
                          <a:srgbClr val="3D727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3D727E"/>
                          </a:solidFill>
                          <a:effectLst/>
                        </a:rPr>
                        <a:t>29.39</a:t>
                      </a:r>
                      <a:endParaRPr lang="en-US" sz="2000" dirty="0">
                        <a:solidFill>
                          <a:srgbClr val="3D727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7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3D727E"/>
                          </a:solidFill>
                          <a:effectLst/>
                        </a:rPr>
                        <a:t>Beam at WL</a:t>
                      </a:r>
                      <a:endParaRPr lang="en-US" sz="2000" dirty="0">
                        <a:solidFill>
                          <a:srgbClr val="3D727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3D727E"/>
                          </a:solidFill>
                          <a:effectLst/>
                        </a:rPr>
                        <a:t>2.442</a:t>
                      </a:r>
                      <a:endParaRPr lang="en-US" sz="2000" dirty="0">
                        <a:solidFill>
                          <a:srgbClr val="3D727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3D727E"/>
                          </a:solidFill>
                          <a:effectLst/>
                        </a:rPr>
                        <a:t>2.442</a:t>
                      </a:r>
                      <a:endParaRPr lang="en-US" sz="2000">
                        <a:solidFill>
                          <a:srgbClr val="3D727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3D727E"/>
                          </a:solidFill>
                          <a:effectLst/>
                        </a:rPr>
                        <a:t>2.444</a:t>
                      </a:r>
                      <a:endParaRPr lang="en-US" sz="2000" dirty="0">
                        <a:solidFill>
                          <a:srgbClr val="3D727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7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3D727E"/>
                          </a:solidFill>
                          <a:effectLst/>
                        </a:rPr>
                        <a:t>Draft</a:t>
                      </a:r>
                      <a:endParaRPr lang="en-US" sz="2000" dirty="0">
                        <a:solidFill>
                          <a:srgbClr val="3D727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3D727E"/>
                          </a:solidFill>
                          <a:effectLst/>
                        </a:rPr>
                        <a:t>1.226</a:t>
                      </a:r>
                      <a:endParaRPr lang="en-US" sz="2000" dirty="0">
                        <a:solidFill>
                          <a:srgbClr val="3D727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3D727E"/>
                          </a:solidFill>
                          <a:effectLst/>
                        </a:rPr>
                        <a:t>1.272</a:t>
                      </a:r>
                      <a:endParaRPr lang="en-US" sz="2000" dirty="0">
                        <a:solidFill>
                          <a:srgbClr val="3D727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3D727E"/>
                          </a:solidFill>
                          <a:effectLst/>
                        </a:rPr>
                        <a:t>1.317</a:t>
                      </a:r>
                      <a:endParaRPr lang="en-US" sz="2000">
                        <a:solidFill>
                          <a:srgbClr val="3D727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7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3D727E"/>
                          </a:solidFill>
                          <a:effectLst/>
                        </a:rPr>
                        <a:t>Rt_21 kn /</a:t>
                      </a:r>
                      <a:r>
                        <a:rPr lang="el-GR" sz="2000">
                          <a:solidFill>
                            <a:srgbClr val="3D727E"/>
                          </a:solidFill>
                          <a:effectLst/>
                        </a:rPr>
                        <a:t>Δ</a:t>
                      </a:r>
                      <a:endParaRPr lang="en-US" sz="2000">
                        <a:solidFill>
                          <a:srgbClr val="3D727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3D727E"/>
                          </a:solidFill>
                          <a:effectLst/>
                        </a:rPr>
                        <a:t>0.558</a:t>
                      </a:r>
                      <a:endParaRPr lang="en-US" sz="2000">
                        <a:solidFill>
                          <a:srgbClr val="3D727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3D727E"/>
                          </a:solidFill>
                          <a:effectLst/>
                        </a:rPr>
                        <a:t>0.599</a:t>
                      </a:r>
                      <a:endParaRPr lang="en-US" sz="2000" dirty="0">
                        <a:solidFill>
                          <a:srgbClr val="3D727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3D727E"/>
                          </a:solidFill>
                          <a:effectLst/>
                        </a:rPr>
                        <a:t>0.642</a:t>
                      </a:r>
                      <a:endParaRPr lang="en-US" sz="2000">
                        <a:solidFill>
                          <a:srgbClr val="3D727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27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3D727E"/>
                          </a:solidFill>
                          <a:effectLst/>
                        </a:rPr>
                        <a:t>Rt_23 kn /</a:t>
                      </a:r>
                      <a:r>
                        <a:rPr lang="el-GR" sz="2000">
                          <a:solidFill>
                            <a:srgbClr val="3D727E"/>
                          </a:solidFill>
                          <a:effectLst/>
                        </a:rPr>
                        <a:t>Δ</a:t>
                      </a:r>
                      <a:endParaRPr lang="en-US" sz="2000">
                        <a:solidFill>
                          <a:srgbClr val="3D727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3D727E"/>
                          </a:solidFill>
                          <a:effectLst/>
                        </a:rPr>
                        <a:t>0.588</a:t>
                      </a:r>
                      <a:endParaRPr lang="en-US" sz="2000">
                        <a:solidFill>
                          <a:srgbClr val="3D727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3D727E"/>
                          </a:solidFill>
                          <a:effectLst/>
                        </a:rPr>
                        <a:t>0.620</a:t>
                      </a:r>
                      <a:endParaRPr lang="en-US" sz="2000" dirty="0">
                        <a:solidFill>
                          <a:srgbClr val="3D727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3D727E"/>
                          </a:solidFill>
                          <a:effectLst/>
                        </a:rPr>
                        <a:t>0.663</a:t>
                      </a:r>
                      <a:endParaRPr lang="en-US" sz="2000" dirty="0">
                        <a:solidFill>
                          <a:srgbClr val="3D727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7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3D727E"/>
                          </a:solidFill>
                          <a:effectLst/>
                        </a:rPr>
                        <a:t>Rt_25 </a:t>
                      </a:r>
                      <a:r>
                        <a:rPr lang="en-US" sz="2000" dirty="0" err="1">
                          <a:solidFill>
                            <a:srgbClr val="3D727E"/>
                          </a:solidFill>
                          <a:effectLst/>
                        </a:rPr>
                        <a:t>kn</a:t>
                      </a:r>
                      <a:r>
                        <a:rPr lang="en-US" sz="2000" dirty="0">
                          <a:solidFill>
                            <a:srgbClr val="3D727E"/>
                          </a:solidFill>
                          <a:effectLst/>
                        </a:rPr>
                        <a:t> /</a:t>
                      </a:r>
                      <a:r>
                        <a:rPr lang="el-GR" sz="2000" dirty="0">
                          <a:solidFill>
                            <a:srgbClr val="3D727E"/>
                          </a:solidFill>
                          <a:effectLst/>
                        </a:rPr>
                        <a:t>Δ</a:t>
                      </a:r>
                      <a:endParaRPr lang="en-US" sz="2000" dirty="0">
                        <a:solidFill>
                          <a:srgbClr val="3D727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3D727E"/>
                          </a:solidFill>
                          <a:effectLst/>
                        </a:rPr>
                        <a:t>0.658</a:t>
                      </a:r>
                      <a:endParaRPr lang="en-US" sz="2000" dirty="0">
                        <a:solidFill>
                          <a:srgbClr val="3D727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3D727E"/>
                          </a:solidFill>
                          <a:effectLst/>
                        </a:rPr>
                        <a:t>0.684</a:t>
                      </a:r>
                      <a:endParaRPr lang="en-US" sz="2000">
                        <a:solidFill>
                          <a:srgbClr val="3D727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3D727E"/>
                          </a:solidFill>
                          <a:effectLst/>
                        </a:rPr>
                        <a:t>0.717</a:t>
                      </a:r>
                      <a:endParaRPr lang="en-US" sz="2000" dirty="0">
                        <a:solidFill>
                          <a:srgbClr val="3D727E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TextShape 3"/>
          <p:cNvSpPr txBox="1"/>
          <p:nvPr/>
        </p:nvSpPr>
        <p:spPr>
          <a:xfrm>
            <a:off x="8430016" y="6455738"/>
            <a:ext cx="25972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nb-NO" sz="1200" i="1" dirty="0" err="1">
                <a:solidFill>
                  <a:schemeClr val="bg1"/>
                </a:solidFill>
                <a:cs typeface="Calibri"/>
              </a:rPr>
              <a:t>Sustainable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and Safe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Passenger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Ships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, 4</a:t>
            </a:r>
            <a:r>
              <a:rPr lang="nb-NO" sz="1200" i="1" baseline="30000" dirty="0">
                <a:solidFill>
                  <a:schemeClr val="bg1"/>
                </a:solidFill>
                <a:cs typeface="Calibri"/>
              </a:rPr>
              <a:t>th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March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2020, Athens,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Greece</a:t>
            </a:r>
            <a:endParaRPr lang="nb-NO" sz="1200" i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771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555" y="142084"/>
            <a:ext cx="10975396" cy="116256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Conclusions &amp; Next Steps</a:t>
            </a:r>
            <a:endParaRPr lang="en-GB" dirty="0">
              <a:latin typeface="Calibri"/>
              <a:cs typeface="Calibri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8090137"/>
              </p:ext>
            </p:extLst>
          </p:nvPr>
        </p:nvGraphicFramePr>
        <p:xfrm>
          <a:off x="5175250" y="2959100"/>
          <a:ext cx="1016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0" name="Equation" r:id="rId3" imgW="101600" imgH="139700" progId="Equation.3">
                  <p:embed/>
                </p:oleObj>
              </mc:Choice>
              <mc:Fallback>
                <p:oleObj name="Equation" r:id="rId3" imgW="1016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75250" y="2959100"/>
                        <a:ext cx="101600" cy="13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-10736" y="1173522"/>
            <a:ext cx="11885409" cy="5127070"/>
          </a:xfrm>
        </p:spPr>
        <p:txBody>
          <a:bodyPr>
            <a:noAutofit/>
          </a:bodyPr>
          <a:lstStyle/>
          <a:p>
            <a:pPr lvl="1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3D727E"/>
                </a:solidFill>
              </a:rPr>
              <a:t>Parametric model for fast catamaran design developed by NTUA in CAESES, integrated with HSVA’s </a:t>
            </a:r>
            <a:r>
              <a:rPr lang="en-GB" altLang="en-US" sz="2000" dirty="0">
                <a:solidFill>
                  <a:srgbClr val="3D727E"/>
                </a:solidFill>
                <a:sym typeface="Symbol" pitchFamily="18" charset="2"/>
              </a:rPr>
              <a:t>-</a:t>
            </a:r>
            <a:r>
              <a:rPr lang="en-GB" altLang="en-US" sz="2000" dirty="0" err="1">
                <a:solidFill>
                  <a:srgbClr val="3D727E"/>
                </a:solidFill>
                <a:sym typeface="Symbol" pitchFamily="18" charset="2"/>
              </a:rPr>
              <a:t>Shallo</a:t>
            </a:r>
            <a:endParaRPr lang="en-GB" sz="2000" dirty="0">
              <a:solidFill>
                <a:srgbClr val="3D727E"/>
              </a:solidFill>
            </a:endParaRPr>
          </a:p>
          <a:p>
            <a:pPr lvl="1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3D727E"/>
                </a:solidFill>
              </a:rPr>
              <a:t>Development of surrogate models for calm water resistance on the basis of </a:t>
            </a:r>
            <a:r>
              <a:rPr lang="en-GB" altLang="en-US" sz="2000" dirty="0">
                <a:solidFill>
                  <a:srgbClr val="3D727E"/>
                </a:solidFill>
                <a:sym typeface="Symbol" pitchFamily="18" charset="2"/>
              </a:rPr>
              <a:t>CFD </a:t>
            </a:r>
            <a:r>
              <a:rPr lang="en-GB" sz="2000" dirty="0">
                <a:solidFill>
                  <a:srgbClr val="3D727E"/>
                </a:solidFill>
              </a:rPr>
              <a:t>results</a:t>
            </a:r>
          </a:p>
          <a:p>
            <a:pPr lvl="1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3D727E"/>
                </a:solidFill>
              </a:rPr>
              <a:t>Multi-objective Optimization studies using NSGA-II genetic algorithm</a:t>
            </a:r>
          </a:p>
          <a:p>
            <a:pPr lvl="1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3D727E"/>
                </a:solidFill>
              </a:rPr>
              <a:t>Conducted global optimization studies show that:</a:t>
            </a:r>
          </a:p>
          <a:p>
            <a:pPr lvl="2">
              <a:lnSpc>
                <a:spcPct val="100000"/>
              </a:lnSpc>
              <a:spcAft>
                <a:spcPts val="5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GB" dirty="0" err="1">
                <a:solidFill>
                  <a:srgbClr val="3D727E"/>
                </a:solidFill>
              </a:rPr>
              <a:t>Demihull</a:t>
            </a:r>
            <a:r>
              <a:rPr lang="en-GB" dirty="0">
                <a:solidFill>
                  <a:srgbClr val="3D727E"/>
                </a:solidFill>
              </a:rPr>
              <a:t> hullforms with smaller beam have lower calm water resistance for lightest displacements</a:t>
            </a:r>
          </a:p>
          <a:p>
            <a:pPr lvl="2">
              <a:lnSpc>
                <a:spcPct val="100000"/>
              </a:lnSpc>
              <a:spcAft>
                <a:spcPts val="5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3D727E"/>
                </a:solidFill>
              </a:rPr>
              <a:t>At higher speeds and displacements, beamier hullforms are performing better</a:t>
            </a:r>
          </a:p>
          <a:p>
            <a:pPr lvl="1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3D727E"/>
                </a:solidFill>
              </a:rPr>
              <a:t>Based on hydrodynamic characteristics and construction/maintenance issues an overall optimum was selected for more refined optimisation</a:t>
            </a:r>
          </a:p>
          <a:p>
            <a:pPr lvl="1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3D727E"/>
                </a:solidFill>
              </a:rPr>
              <a:t>Local hullform optimization for improved resistance and propulsion characteristics are currently in progress using HSVA’s CFD viscous flow RANS solver </a:t>
            </a:r>
            <a:r>
              <a:rPr lang="en-GB" sz="2000" dirty="0" err="1">
                <a:solidFill>
                  <a:srgbClr val="3D727E"/>
                </a:solidFill>
              </a:rPr>
              <a:t>FreSCo</a:t>
            </a:r>
            <a:r>
              <a:rPr lang="en-GB" sz="2000" dirty="0">
                <a:solidFill>
                  <a:srgbClr val="3D727E"/>
                </a:solidFill>
              </a:rPr>
              <a:t>+</a:t>
            </a:r>
          </a:p>
          <a:p>
            <a:pPr lvl="1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3D727E"/>
                </a:solidFill>
              </a:rPr>
              <a:t>The resulting hullform will be tank-tested by HSVA and used for building of the Stavanger prototype</a:t>
            </a:r>
            <a:endParaRPr lang="en-US" sz="2000" dirty="0">
              <a:solidFill>
                <a:srgbClr val="3D727E"/>
              </a:solidFill>
            </a:endParaRPr>
          </a:p>
          <a:p>
            <a:pPr lvl="1">
              <a:lnSpc>
                <a:spcPct val="100000"/>
              </a:lnSpc>
              <a:spcAft>
                <a:spcPts val="500"/>
              </a:spcAft>
            </a:pPr>
            <a:endParaRPr lang="en-GB" sz="2000" dirty="0">
              <a:solidFill>
                <a:srgbClr val="3D727E"/>
              </a:solidFill>
            </a:endParaRPr>
          </a:p>
        </p:txBody>
      </p:sp>
      <p:sp>
        <p:nvSpPr>
          <p:cNvPr id="5" name="TextShape 3"/>
          <p:cNvSpPr txBox="1"/>
          <p:nvPr/>
        </p:nvSpPr>
        <p:spPr>
          <a:xfrm>
            <a:off x="9023839" y="6461566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/>
            <a:r>
              <a:rPr lang="en-US" sz="1200" spc="-1" dirty="0">
                <a:solidFill>
                  <a:schemeClr val="bg1"/>
                </a:solidFill>
                <a:latin typeface="Calibri"/>
                <a:ea typeface="Calibri"/>
              </a:rPr>
              <a:t>25</a:t>
            </a:r>
            <a:endParaRPr lang="en-US" sz="1200" spc="-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7" name="TextShape 3"/>
          <p:cNvSpPr txBox="1"/>
          <p:nvPr/>
        </p:nvSpPr>
        <p:spPr>
          <a:xfrm>
            <a:off x="8430016" y="6455738"/>
            <a:ext cx="25972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nb-NO" sz="1200" i="1" dirty="0" err="1">
                <a:solidFill>
                  <a:schemeClr val="bg1"/>
                </a:solidFill>
                <a:cs typeface="Calibri"/>
              </a:rPr>
              <a:t>Sustainable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and Safe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Passenger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Ships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, 4</a:t>
            </a:r>
            <a:r>
              <a:rPr lang="nb-NO" sz="1200" i="1" baseline="30000" dirty="0">
                <a:solidFill>
                  <a:schemeClr val="bg1"/>
                </a:solidFill>
                <a:cs typeface="Calibri"/>
              </a:rPr>
              <a:t>th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March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2020, Athens,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Greece</a:t>
            </a:r>
            <a:endParaRPr lang="nb-NO" sz="1200" i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611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095BD342-66FD-B849-AD30-4AB86D8F6E0C}"/>
              </a:ext>
            </a:extLst>
          </p:cNvPr>
          <p:cNvSpPr/>
          <p:nvPr/>
        </p:nvSpPr>
        <p:spPr>
          <a:xfrm>
            <a:off x="0" y="6713220"/>
            <a:ext cx="12192000" cy="144780"/>
          </a:xfrm>
          <a:prstGeom prst="rect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latin typeface="Calibri"/>
              <a:cs typeface="Calibri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A5451C6-A3D1-7543-85BE-5479A73E952D}"/>
              </a:ext>
            </a:extLst>
          </p:cNvPr>
          <p:cNvSpPr/>
          <p:nvPr/>
        </p:nvSpPr>
        <p:spPr>
          <a:xfrm>
            <a:off x="0" y="0"/>
            <a:ext cx="12192000" cy="144780"/>
          </a:xfrm>
          <a:prstGeom prst="rect">
            <a:avLst/>
          </a:prstGeom>
          <a:solidFill>
            <a:srgbClr val="3D7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latin typeface="Calibri"/>
              <a:cs typeface="Calibri"/>
            </a:endParaRP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E0542F1D-0435-8342-ADED-C3ECC03212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244" b="-1"/>
          <a:stretch/>
        </p:blipFill>
        <p:spPr>
          <a:xfrm>
            <a:off x="0" y="1"/>
            <a:ext cx="12223627" cy="6438270"/>
          </a:xfrm>
          <a:prstGeom prst="rect">
            <a:avLst/>
          </a:prstGeom>
        </p:spPr>
      </p:pic>
      <p:sp>
        <p:nvSpPr>
          <p:cNvPr id="10" name="TekstSylinder 23">
            <a:extLst>
              <a:ext uri="{FF2B5EF4-FFF2-40B4-BE49-F238E27FC236}">
                <a16:creationId xmlns:a16="http://schemas.microsoft.com/office/drawing/2014/main" id="{932E19DA-7572-F24A-A298-95D27AF426C0}"/>
              </a:ext>
            </a:extLst>
          </p:cNvPr>
          <p:cNvSpPr txBox="1"/>
          <p:nvPr/>
        </p:nvSpPr>
        <p:spPr>
          <a:xfrm>
            <a:off x="1057089" y="6141321"/>
            <a:ext cx="10494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u="sng" dirty="0" err="1">
                <a:solidFill>
                  <a:schemeClr val="bg1"/>
                </a:solidFill>
                <a:latin typeface="Calibri"/>
                <a:cs typeface="Calibri"/>
              </a:rPr>
              <a:t>Sustainable</a:t>
            </a:r>
            <a:r>
              <a:rPr lang="nb-NO" sz="1600" u="sng" dirty="0">
                <a:solidFill>
                  <a:schemeClr val="bg1"/>
                </a:solidFill>
                <a:latin typeface="Calibri"/>
                <a:cs typeface="Calibri"/>
              </a:rPr>
              <a:t> and Safe </a:t>
            </a:r>
            <a:r>
              <a:rPr lang="nb-NO" sz="1600" u="sng" dirty="0" err="1">
                <a:solidFill>
                  <a:schemeClr val="bg1"/>
                </a:solidFill>
                <a:latin typeface="Calibri"/>
                <a:cs typeface="Calibri"/>
              </a:rPr>
              <a:t>Passenger</a:t>
            </a:r>
            <a:r>
              <a:rPr lang="nb-NO" sz="1600" u="sng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nb-NO" sz="1600" u="sng" dirty="0" err="1">
                <a:solidFill>
                  <a:schemeClr val="bg1"/>
                </a:solidFill>
                <a:latin typeface="Calibri"/>
                <a:cs typeface="Calibri"/>
              </a:rPr>
              <a:t>Ships</a:t>
            </a:r>
            <a:r>
              <a:rPr lang="nb-NO" sz="1600" u="sng" dirty="0">
                <a:solidFill>
                  <a:schemeClr val="bg1"/>
                </a:solidFill>
                <a:latin typeface="Calibri"/>
                <a:cs typeface="Calibri"/>
              </a:rPr>
              <a:t>, 4</a:t>
            </a:r>
            <a:r>
              <a:rPr lang="nb-NO" sz="1600" u="sng" baseline="30000" dirty="0">
                <a:solidFill>
                  <a:schemeClr val="bg1"/>
                </a:solidFill>
                <a:latin typeface="Calibri"/>
                <a:cs typeface="Calibri"/>
              </a:rPr>
              <a:t>th</a:t>
            </a:r>
            <a:r>
              <a:rPr lang="nb-NO" sz="1600" u="sng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nb-NO" sz="1600" u="sng" dirty="0" err="1">
                <a:solidFill>
                  <a:schemeClr val="bg1"/>
                </a:solidFill>
                <a:latin typeface="Calibri"/>
                <a:cs typeface="Calibri"/>
              </a:rPr>
              <a:t>March</a:t>
            </a:r>
            <a:r>
              <a:rPr lang="nb-NO" sz="1600" u="sng" dirty="0">
                <a:solidFill>
                  <a:schemeClr val="bg1"/>
                </a:solidFill>
                <a:latin typeface="Calibri"/>
                <a:cs typeface="Calibri"/>
              </a:rPr>
              <a:t> 2020, Athens, </a:t>
            </a:r>
            <a:r>
              <a:rPr lang="nb-NO" sz="1600" u="sng" dirty="0" err="1">
                <a:solidFill>
                  <a:schemeClr val="bg1"/>
                </a:solidFill>
                <a:latin typeface="Calibri"/>
                <a:cs typeface="Calibri"/>
              </a:rPr>
              <a:t>Greece</a:t>
            </a:r>
            <a:endParaRPr lang="nb-NO" sz="1600" u="sng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81517" y="34775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3D727E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chemeClr val="bg1"/>
                </a:solidFill>
                <a:latin typeface="Calibri"/>
                <a:cs typeface="Calibri"/>
              </a:rPr>
              <a:t>Thank you for your attention</a:t>
            </a:r>
          </a:p>
        </p:txBody>
      </p:sp>
      <p:sp>
        <p:nvSpPr>
          <p:cNvPr id="11" name="TekstSylinder 21">
            <a:extLst>
              <a:ext uri="{FF2B5EF4-FFF2-40B4-BE49-F238E27FC236}">
                <a16:creationId xmlns:a16="http://schemas.microsoft.com/office/drawing/2014/main" id="{300F3674-9691-A84C-8396-225F08A84F59}"/>
              </a:ext>
            </a:extLst>
          </p:cNvPr>
          <p:cNvSpPr txBox="1"/>
          <p:nvPr/>
        </p:nvSpPr>
        <p:spPr>
          <a:xfrm>
            <a:off x="162283" y="5061464"/>
            <a:ext cx="11899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b="1" dirty="0">
                <a:solidFill>
                  <a:schemeClr val="bg1"/>
                </a:solidFill>
                <a:latin typeface="Calibri"/>
                <a:cs typeface="Calibri"/>
              </a:rPr>
              <a:t>Parametric design and Hydrodynamic optimization of a Battery-driven fast Catamaran vessel</a:t>
            </a:r>
          </a:p>
        </p:txBody>
      </p:sp>
      <p:sp>
        <p:nvSpPr>
          <p:cNvPr id="12" name="TekstSylinder 23">
            <a:extLst>
              <a:ext uri="{FF2B5EF4-FFF2-40B4-BE49-F238E27FC236}">
                <a16:creationId xmlns:a16="http://schemas.microsoft.com/office/drawing/2014/main" id="{932E19DA-7572-F24A-A298-95D27AF426C0}"/>
              </a:ext>
            </a:extLst>
          </p:cNvPr>
          <p:cNvSpPr txBox="1"/>
          <p:nvPr/>
        </p:nvSpPr>
        <p:spPr>
          <a:xfrm>
            <a:off x="1617993" y="5396805"/>
            <a:ext cx="9134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i="1" dirty="0">
                <a:solidFill>
                  <a:schemeClr val="bg1"/>
                </a:solidFill>
                <a:latin typeface="Calibri"/>
                <a:cs typeface="Calibri"/>
              </a:rPr>
              <a:t>Aphrodite </a:t>
            </a:r>
            <a:r>
              <a:rPr lang="nb-NO" sz="1600" i="1" dirty="0" err="1">
                <a:solidFill>
                  <a:schemeClr val="bg1"/>
                </a:solidFill>
                <a:latin typeface="Calibri"/>
                <a:cs typeface="Calibri"/>
              </a:rPr>
              <a:t>Kanellopoulou</a:t>
            </a:r>
            <a:r>
              <a:rPr lang="nb-NO" sz="1600" i="1" dirty="0">
                <a:solidFill>
                  <a:schemeClr val="bg1"/>
                </a:solidFill>
                <a:latin typeface="Calibri"/>
                <a:cs typeface="Calibri"/>
              </a:rPr>
              <a:t>, George </a:t>
            </a:r>
            <a:r>
              <a:rPr lang="nb-NO" sz="1600" i="1" dirty="0" err="1">
                <a:solidFill>
                  <a:schemeClr val="bg1"/>
                </a:solidFill>
                <a:latin typeface="Calibri"/>
                <a:cs typeface="Calibri"/>
              </a:rPr>
              <a:t>Zaraphonitis</a:t>
            </a:r>
            <a:r>
              <a:rPr lang="nb-NO" sz="1600" i="1" dirty="0">
                <a:solidFill>
                  <a:schemeClr val="bg1"/>
                </a:solidFill>
                <a:latin typeface="Calibri"/>
                <a:cs typeface="Calibri"/>
              </a:rPr>
              <a:t>,  NTUA</a:t>
            </a:r>
          </a:p>
          <a:p>
            <a:pPr algn="ctr"/>
            <a:r>
              <a:rPr lang="nb-NO" sz="1600" i="1" dirty="0" err="1">
                <a:solidFill>
                  <a:schemeClr val="bg1"/>
                </a:solidFill>
                <a:latin typeface="Calibri"/>
                <a:cs typeface="Calibri"/>
              </a:rPr>
              <a:t>Yan</a:t>
            </a:r>
            <a:r>
              <a:rPr lang="nb-NO" sz="1600" i="1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nb-NO" sz="1600" i="1" dirty="0" err="1">
                <a:solidFill>
                  <a:schemeClr val="bg1"/>
                </a:solidFill>
                <a:latin typeface="Calibri"/>
                <a:cs typeface="Calibri"/>
              </a:rPr>
              <a:t>Xing-Kaeding</a:t>
            </a:r>
            <a:r>
              <a:rPr lang="nb-NO" sz="1600" i="1" dirty="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lang="nb-NO" sz="1600" i="1" dirty="0" err="1">
                <a:solidFill>
                  <a:schemeClr val="bg1"/>
                </a:solidFill>
                <a:latin typeface="Calibri"/>
                <a:cs typeface="Calibri"/>
              </a:rPr>
              <a:t>Apostolos</a:t>
            </a:r>
            <a:r>
              <a:rPr lang="nb-NO" sz="1600" i="1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nb-NO" sz="1600" i="1" dirty="0" err="1">
                <a:solidFill>
                  <a:schemeClr val="bg1"/>
                </a:solidFill>
                <a:latin typeface="Calibri"/>
                <a:cs typeface="Calibri"/>
              </a:rPr>
              <a:t>Papanikolaou</a:t>
            </a:r>
            <a:r>
              <a:rPr lang="nb-NO" sz="1600" i="1" dirty="0">
                <a:solidFill>
                  <a:schemeClr val="bg1"/>
                </a:solidFill>
                <a:latin typeface="Calibri"/>
                <a:cs typeface="Calibri"/>
              </a:rPr>
              <a:t>, HSVA</a:t>
            </a:r>
          </a:p>
        </p:txBody>
      </p:sp>
    </p:spTree>
    <p:extLst>
      <p:ext uri="{BB962C8B-B14F-4D97-AF65-F5344CB8AC3E}">
        <p14:creationId xmlns:p14="http://schemas.microsoft.com/office/powerpoint/2010/main" val="1654488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1656" y="161286"/>
            <a:ext cx="10515600" cy="1325563"/>
          </a:xfrm>
        </p:spPr>
        <p:txBody>
          <a:bodyPr/>
          <a:lstStyle/>
          <a:p>
            <a:r>
              <a:rPr lang="en-GB" noProof="0" dirty="0">
                <a:latin typeface="Calibri"/>
                <a:cs typeface="Calibri"/>
              </a:rPr>
              <a:t>Project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245" y="1752630"/>
            <a:ext cx="10754388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D727E"/>
                </a:solidFill>
                <a:latin typeface="Calibri"/>
                <a:cs typeface="Calibri"/>
              </a:rPr>
              <a:t>Parametric design &amp; hydrodynamic optimization of a catamaran vessel, developed in the framework of the European R&amp;D project </a:t>
            </a:r>
            <a:r>
              <a:rPr lang="en-US" sz="2000" dirty="0" err="1">
                <a:solidFill>
                  <a:srgbClr val="3D727E"/>
                </a:solidFill>
                <a:latin typeface="Calibri"/>
                <a:cs typeface="Calibri"/>
              </a:rPr>
              <a:t>TrAM</a:t>
            </a:r>
            <a:r>
              <a:rPr lang="en-US" sz="2000" dirty="0">
                <a:solidFill>
                  <a:srgbClr val="3D727E"/>
                </a:solidFill>
                <a:latin typeface="Calibri"/>
                <a:cs typeface="Calibri"/>
              </a:rPr>
              <a:t> (Transport: Advanced and Modular)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3D727E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D727E"/>
                </a:solidFill>
                <a:latin typeface="Calibri"/>
                <a:cs typeface="Calibri"/>
              </a:rPr>
              <a:t>Objectives of </a:t>
            </a:r>
            <a:r>
              <a:rPr lang="en-US" sz="2000" dirty="0" err="1">
                <a:solidFill>
                  <a:srgbClr val="3D727E"/>
                </a:solidFill>
                <a:latin typeface="Calibri"/>
                <a:cs typeface="Calibri"/>
              </a:rPr>
              <a:t>TrAM</a:t>
            </a:r>
            <a:r>
              <a:rPr lang="en-US" sz="2000" dirty="0">
                <a:solidFill>
                  <a:srgbClr val="3D727E"/>
                </a:solidFill>
                <a:latin typeface="Calibri"/>
                <a:cs typeface="Calibri"/>
              </a:rPr>
              <a:t> project:</a:t>
            </a:r>
          </a:p>
          <a:p>
            <a:pPr lvl="1">
              <a:lnSpc>
                <a:spcPct val="100000"/>
              </a:lnSpc>
              <a:buSzPct val="80000"/>
              <a:buFont typeface="Wingdings" charset="2"/>
              <a:buChar char="Ø"/>
            </a:pPr>
            <a:r>
              <a:rPr lang="en-US" sz="2000" dirty="0">
                <a:solidFill>
                  <a:srgbClr val="3D727E"/>
                </a:solidFill>
                <a:latin typeface="Calibri"/>
                <a:cs typeface="Calibri"/>
              </a:rPr>
              <a:t>To develop a series of zero emission fast passenger ferry designs </a:t>
            </a:r>
          </a:p>
          <a:p>
            <a:pPr lvl="1">
              <a:lnSpc>
                <a:spcPct val="100000"/>
              </a:lnSpc>
              <a:buSzPct val="80000"/>
              <a:buFont typeface="Wingdings" charset="2"/>
              <a:buChar char="Ø"/>
            </a:pPr>
            <a:r>
              <a:rPr lang="en-US" sz="2000" dirty="0">
                <a:solidFill>
                  <a:srgbClr val="3D727E"/>
                </a:solidFill>
                <a:latin typeface="Calibri"/>
                <a:cs typeface="Calibri"/>
              </a:rPr>
              <a:t>To lower production cost by modular design</a:t>
            </a:r>
          </a:p>
          <a:p>
            <a:pPr lvl="1">
              <a:lnSpc>
                <a:spcPct val="100000"/>
              </a:lnSpc>
              <a:buSzPct val="80000"/>
              <a:buFont typeface="Wingdings" charset="2"/>
              <a:buChar char="Ø"/>
            </a:pPr>
            <a:r>
              <a:rPr lang="en-US" sz="2000" dirty="0">
                <a:solidFill>
                  <a:srgbClr val="3D727E"/>
                </a:solidFill>
                <a:latin typeface="Calibri"/>
                <a:cs typeface="Calibri"/>
              </a:rPr>
              <a:t>To prove the viability of electric-powered high-speed vessels 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3D727E"/>
                </a:solidFill>
                <a:latin typeface="Calibri"/>
                <a:cs typeface="Calibri"/>
              </a:rPr>
              <a:t>A prototype will be built during the project period and put into operation in Stavanger, Norway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" y="6455738"/>
            <a:ext cx="777407" cy="364683"/>
          </a:xfrm>
          <a:prstGeom prst="rect">
            <a:avLst/>
          </a:prstGeom>
        </p:spPr>
      </p:pic>
      <p:sp>
        <p:nvSpPr>
          <p:cNvPr id="6" name="TextShape 3"/>
          <p:cNvSpPr txBox="1"/>
          <p:nvPr/>
        </p:nvSpPr>
        <p:spPr>
          <a:xfrm>
            <a:off x="9023839" y="6461566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/>
            <a:r>
              <a:rPr lang="en-US" sz="1200" spc="-1" dirty="0">
                <a:solidFill>
                  <a:schemeClr val="bg1"/>
                </a:solidFill>
                <a:latin typeface="Calibri"/>
                <a:ea typeface="Calibri"/>
              </a:rPr>
              <a:t>3</a:t>
            </a:r>
            <a:endParaRPr lang="en-US" sz="1200" spc="-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8" name="TextShape 3"/>
          <p:cNvSpPr txBox="1"/>
          <p:nvPr/>
        </p:nvSpPr>
        <p:spPr>
          <a:xfrm>
            <a:off x="8430016" y="6455738"/>
            <a:ext cx="25972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nb-NO" sz="1200" i="1" dirty="0" err="1">
                <a:solidFill>
                  <a:schemeClr val="bg1"/>
                </a:solidFill>
                <a:cs typeface="Calibri"/>
              </a:rPr>
              <a:t>Sustainable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and Safe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Passenger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Ships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, 4</a:t>
            </a:r>
            <a:r>
              <a:rPr lang="nb-NO" sz="1200" i="1" baseline="30000" dirty="0">
                <a:solidFill>
                  <a:schemeClr val="bg1"/>
                </a:solidFill>
                <a:cs typeface="Calibri"/>
              </a:rPr>
              <a:t>th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March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2020, Athens,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Greece</a:t>
            </a:r>
            <a:endParaRPr lang="nb-NO" sz="1200" i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505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774" y="163527"/>
            <a:ext cx="5065911" cy="330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793" y="113423"/>
            <a:ext cx="10515600" cy="1121030"/>
          </a:xfrm>
        </p:spPr>
        <p:txBody>
          <a:bodyPr/>
          <a:lstStyle/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en-GB" dirty="0">
                <a:latin typeface="Calibri"/>
                <a:cs typeface="Calibri"/>
              </a:rPr>
              <a:t>Background information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70675" y="1352811"/>
            <a:ext cx="5178355" cy="501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Sketch of General Arrangement developed by Fjellstrand Shipyard in agreement with vessel operator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2000" dirty="0">
              <a:solidFill>
                <a:srgbClr val="3D727E"/>
              </a:solidFill>
              <a:latin typeface="Calibri"/>
              <a:cs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Main Dimensions: </a:t>
            </a:r>
          </a:p>
          <a:p>
            <a:pPr lvl="1">
              <a:buSzPct val="80000"/>
              <a:buFont typeface="Wingdings" charset="2"/>
              <a:buChar char="Ø"/>
            </a:pP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Length OA			  31.0m</a:t>
            </a:r>
          </a:p>
          <a:p>
            <a:pPr lvl="1">
              <a:buSzPct val="80000"/>
              <a:buFont typeface="Wingdings" charset="2"/>
              <a:buChar char="Ø"/>
            </a:pP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Beam OA	 	  	    9.0m</a:t>
            </a:r>
          </a:p>
          <a:p>
            <a:pPr lvl="1">
              <a:buSzPct val="80000"/>
              <a:buFont typeface="Wingdings" charset="2"/>
              <a:buChar char="Ø"/>
            </a:pPr>
            <a:r>
              <a:rPr lang="en-GB" sz="2000" dirty="0" err="1">
                <a:solidFill>
                  <a:srgbClr val="3D727E"/>
                </a:solidFill>
                <a:latin typeface="Calibri"/>
                <a:cs typeface="Calibri"/>
              </a:rPr>
              <a:t>Demihull</a:t>
            </a: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 Length OA 	  30.6m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2000" dirty="0">
              <a:solidFill>
                <a:srgbClr val="3D727E"/>
              </a:solidFill>
              <a:latin typeface="Calibri"/>
              <a:cs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Passengers: 147 (+20 bikes)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2000" dirty="0">
              <a:solidFill>
                <a:srgbClr val="3D727E"/>
              </a:solidFill>
              <a:latin typeface="Calibri"/>
              <a:cs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Route: Stavanger – </a:t>
            </a:r>
            <a:r>
              <a:rPr lang="en-GB" sz="2000" dirty="0" err="1">
                <a:solidFill>
                  <a:srgbClr val="3D727E"/>
                </a:solidFill>
                <a:latin typeface="Calibri"/>
                <a:cs typeface="Calibri"/>
              </a:rPr>
              <a:t>Hommersåk</a:t>
            </a:r>
            <a:endParaRPr lang="en-GB" sz="2000" dirty="0">
              <a:solidFill>
                <a:srgbClr val="3D727E"/>
              </a:solidFill>
              <a:latin typeface="Calibri"/>
              <a:cs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2000" dirty="0">
              <a:solidFill>
                <a:srgbClr val="3D727E"/>
              </a:solidFill>
              <a:latin typeface="Calibri"/>
              <a:cs typeface="Calibri"/>
            </a:endParaRPr>
          </a:p>
          <a:p>
            <a:endParaRPr lang="el-GR" sz="2000" dirty="0">
              <a:solidFill>
                <a:srgbClr val="3D727E"/>
              </a:solidFill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" y="6455738"/>
            <a:ext cx="777407" cy="364683"/>
          </a:xfrm>
          <a:prstGeom prst="rect">
            <a:avLst/>
          </a:prstGeom>
        </p:spPr>
      </p:pic>
      <p:sp>
        <p:nvSpPr>
          <p:cNvPr id="8" name="TextShape 3"/>
          <p:cNvSpPr txBox="1"/>
          <p:nvPr/>
        </p:nvSpPr>
        <p:spPr>
          <a:xfrm>
            <a:off x="9023839" y="6461566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/>
            <a:r>
              <a:rPr lang="en-US" sz="1200" spc="-1" dirty="0">
                <a:solidFill>
                  <a:schemeClr val="bg1"/>
                </a:solidFill>
                <a:latin typeface="Calibri"/>
                <a:ea typeface="Calibri"/>
              </a:rPr>
              <a:t>4</a:t>
            </a:r>
            <a:endParaRPr lang="en-US" sz="1200" spc="-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10" name="TextShape 3"/>
          <p:cNvSpPr txBox="1"/>
          <p:nvPr/>
        </p:nvSpPr>
        <p:spPr>
          <a:xfrm>
            <a:off x="8430016" y="6455738"/>
            <a:ext cx="25972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nb-NO" sz="1200" i="1" dirty="0" err="1">
                <a:solidFill>
                  <a:schemeClr val="bg1"/>
                </a:solidFill>
                <a:cs typeface="Calibri"/>
              </a:rPr>
              <a:t>Sustainable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and Safe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Passenger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Ships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, 4</a:t>
            </a:r>
            <a:r>
              <a:rPr lang="nb-NO" sz="1200" i="1" baseline="30000" dirty="0">
                <a:solidFill>
                  <a:schemeClr val="bg1"/>
                </a:solidFill>
                <a:cs typeface="Calibri"/>
              </a:rPr>
              <a:t>th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March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2020, Athens,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Greece</a:t>
            </a:r>
            <a:endParaRPr lang="nb-NO" sz="1200" i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0" b="6432"/>
          <a:stretch/>
        </p:blipFill>
        <p:spPr>
          <a:xfrm>
            <a:off x="6339507" y="3612820"/>
            <a:ext cx="4347592" cy="2797312"/>
          </a:xfrm>
          <a:prstGeom prst="rect">
            <a:avLst/>
          </a:prstGeom>
          <a:ln>
            <a:noFill/>
          </a:ln>
          <a:effectLst>
            <a:outerShdw blurRad="292100" dist="139700" dir="6000000" algn="tl" rotWithShape="0">
              <a:srgbClr val="333333">
                <a:alpha val="65000"/>
              </a:srgbClr>
            </a:outerShdw>
          </a:effectLst>
          <a:scene3d>
            <a:camera prst="orthographicFront">
              <a:rot lat="1800000" lon="0" rev="0"/>
            </a:camera>
            <a:lightRig rig="threePt" dir="t"/>
          </a:scene3d>
          <a:sp3d>
            <a:bevelT w="0" h="0"/>
          </a:sp3d>
        </p:spPr>
      </p:pic>
    </p:spTree>
    <p:extLst>
      <p:ext uri="{BB962C8B-B14F-4D97-AF65-F5344CB8AC3E}">
        <p14:creationId xmlns:p14="http://schemas.microsoft.com/office/powerpoint/2010/main" val="240091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793" y="113423"/>
            <a:ext cx="10515600" cy="1121030"/>
          </a:xfrm>
        </p:spPr>
        <p:txBody>
          <a:bodyPr/>
          <a:lstStyle/>
          <a:p>
            <a:r>
              <a:rPr lang="en-GB" dirty="0">
                <a:latin typeface="Calibri"/>
                <a:cs typeface="Calibri"/>
              </a:rPr>
              <a:t>CAESES Parametric model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870686977"/>
              </p:ext>
            </p:extLst>
          </p:nvPr>
        </p:nvGraphicFramePr>
        <p:xfrm>
          <a:off x="370675" y="2242159"/>
          <a:ext cx="10465718" cy="3883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370675" y="1102291"/>
            <a:ext cx="10852646" cy="5262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 dirty="0">
              <a:solidFill>
                <a:srgbClr val="3D727E"/>
              </a:solidFill>
              <a:latin typeface="Calibri"/>
              <a:cs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Based on the background information, a parametric geometry model for the hullform was created by NTUA in CAESES </a:t>
            </a:r>
          </a:p>
          <a:p>
            <a:endParaRPr lang="el-GR" sz="2000" dirty="0">
              <a:solidFill>
                <a:srgbClr val="3D727E"/>
              </a:solidFill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" y="6455738"/>
            <a:ext cx="777407" cy="364683"/>
          </a:xfrm>
          <a:prstGeom prst="rect">
            <a:avLst/>
          </a:prstGeom>
        </p:spPr>
      </p:pic>
      <p:sp>
        <p:nvSpPr>
          <p:cNvPr id="8" name="TextShape 3"/>
          <p:cNvSpPr txBox="1"/>
          <p:nvPr/>
        </p:nvSpPr>
        <p:spPr>
          <a:xfrm>
            <a:off x="9023839" y="6461566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/>
            <a:r>
              <a:rPr lang="en-US" sz="1200" spc="-1" dirty="0">
                <a:solidFill>
                  <a:schemeClr val="bg1"/>
                </a:solidFill>
                <a:latin typeface="Calibri"/>
                <a:ea typeface="Calibri"/>
              </a:rPr>
              <a:t>5</a:t>
            </a:r>
            <a:endParaRPr lang="en-US" sz="1200" spc="-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10" name="TextShape 3"/>
          <p:cNvSpPr txBox="1"/>
          <p:nvPr/>
        </p:nvSpPr>
        <p:spPr>
          <a:xfrm>
            <a:off x="8430016" y="6455738"/>
            <a:ext cx="25972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nb-NO" sz="1200" i="1" dirty="0" err="1">
                <a:solidFill>
                  <a:schemeClr val="bg1"/>
                </a:solidFill>
                <a:cs typeface="Calibri"/>
              </a:rPr>
              <a:t>Sustainable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and Safe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Passenger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Ships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, 4</a:t>
            </a:r>
            <a:r>
              <a:rPr lang="nb-NO" sz="1200" i="1" baseline="30000" dirty="0">
                <a:solidFill>
                  <a:schemeClr val="bg1"/>
                </a:solidFill>
                <a:cs typeface="Calibri"/>
              </a:rPr>
              <a:t>th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March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2020, Athens,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Greece</a:t>
            </a:r>
            <a:endParaRPr lang="nb-NO" sz="1200" i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199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DB50090-B6B2-3E42-94D1-5B284742F8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FDB50090-B6B2-3E42-94D1-5B284742F8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377F762-781B-8449-8F9F-0A7D78B53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0377F762-781B-8449-8F9F-0A7D78B53F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D443C7-4A7C-DB47-84C9-F31DEDD94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DDD443C7-4A7C-DB47-84C9-F31DEDD94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95F9310-2540-2D48-8C93-0269954E2E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295F9310-2540-2D48-8C93-0269954E2E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D065A44-A412-2048-9DE5-BB603B51CB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BD065A44-A412-2048-9DE5-BB603B51CB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Sub>
          <a:bldDgm bld="one"/>
        </p:bldSub>
      </p:bldGraphic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Στιγμιότυπο 2019-07-24, 3.12.40 μμ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896" y="1701815"/>
            <a:ext cx="5760000" cy="3348000"/>
          </a:xfrm>
          <a:prstGeom prst="rect">
            <a:avLst/>
          </a:prstGeom>
        </p:spPr>
      </p:pic>
      <p:pic>
        <p:nvPicPr>
          <p:cNvPr id="5" name="Picture 4" descr="Στιγμιότυπο 2019-07-24, 3.13.21 μμ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09" y="2004558"/>
            <a:ext cx="5759989" cy="33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066" y="149105"/>
            <a:ext cx="10515600" cy="1018835"/>
          </a:xfrm>
        </p:spPr>
        <p:txBody>
          <a:bodyPr/>
          <a:lstStyle/>
          <a:p>
            <a:r>
              <a:rPr lang="en-GB" dirty="0">
                <a:latin typeface="Calibri"/>
                <a:cs typeface="Calibri"/>
              </a:rPr>
              <a:t>Definition Curves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802589" y="1795708"/>
            <a:ext cx="613069" cy="1664315"/>
          </a:xfrm>
          <a:prstGeom prst="straightConnector1">
            <a:avLst/>
          </a:prstGeom>
          <a:ln w="19050" cmpd="sng">
            <a:solidFill>
              <a:srgbClr val="3D727E"/>
            </a:solidFill>
            <a:prstDash val="sys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466108" y="1445326"/>
            <a:ext cx="2766972" cy="350382"/>
          </a:xfrm>
          <a:prstGeom prst="rect">
            <a:avLst/>
          </a:prstGeom>
          <a:noFill/>
          <a:ln>
            <a:solidFill>
              <a:srgbClr val="3D727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3D727E"/>
                </a:solidFill>
                <a:latin typeface="Calibri"/>
                <a:cs typeface="Calibri"/>
              </a:rPr>
              <a:t>FInterpolationCurve</a:t>
            </a:r>
            <a:endParaRPr lang="en-US" sz="2000" b="1" dirty="0">
              <a:solidFill>
                <a:srgbClr val="3D727E"/>
              </a:solidFill>
              <a:latin typeface="Calibri"/>
              <a:cs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832019" y="1795708"/>
            <a:ext cx="1342908" cy="963551"/>
          </a:xfrm>
          <a:prstGeom prst="straightConnector1">
            <a:avLst/>
          </a:prstGeom>
          <a:ln w="19050" cmpd="sng">
            <a:solidFill>
              <a:srgbClr val="3D727E"/>
            </a:solidFill>
            <a:prstDash val="sys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399556" y="1795708"/>
            <a:ext cx="1052711" cy="1109544"/>
          </a:xfrm>
          <a:prstGeom prst="straightConnector1">
            <a:avLst/>
          </a:prstGeom>
          <a:ln w="19050" cmpd="sng">
            <a:solidFill>
              <a:srgbClr val="3D727E"/>
            </a:solidFill>
            <a:prstDash val="sys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429785" y="1445326"/>
            <a:ext cx="3602881" cy="350382"/>
          </a:xfrm>
          <a:prstGeom prst="rect">
            <a:avLst/>
          </a:prstGeom>
          <a:noFill/>
          <a:ln>
            <a:solidFill>
              <a:srgbClr val="3D727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3D727E"/>
                </a:solidFill>
                <a:latin typeface="Calibri"/>
                <a:cs typeface="Calibri"/>
              </a:rPr>
              <a:t>Curve3DFrom2PlanarCurves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9233359" y="1787513"/>
            <a:ext cx="2134118" cy="330456"/>
          </a:xfrm>
          <a:prstGeom prst="straightConnector1">
            <a:avLst/>
          </a:prstGeom>
          <a:ln w="19050" cmpd="sng">
            <a:solidFill>
              <a:srgbClr val="3D727E"/>
            </a:solidFill>
            <a:prstDash val="sys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532245" y="1804940"/>
            <a:ext cx="554398" cy="2618633"/>
          </a:xfrm>
          <a:prstGeom prst="straightConnector1">
            <a:avLst/>
          </a:prstGeom>
          <a:ln w="19050" cmpd="sng">
            <a:solidFill>
              <a:srgbClr val="3D727E"/>
            </a:solidFill>
            <a:prstDash val="sys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933260" y="1787513"/>
            <a:ext cx="642259" cy="1286307"/>
          </a:xfrm>
          <a:prstGeom prst="straightConnector1">
            <a:avLst/>
          </a:prstGeom>
          <a:ln w="19050" cmpd="sng">
            <a:solidFill>
              <a:srgbClr val="3D727E"/>
            </a:solidFill>
            <a:prstDash val="sys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55423" y="4423573"/>
            <a:ext cx="3575479" cy="103654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u="sng" dirty="0">
                <a:solidFill>
                  <a:srgbClr val="3D727E"/>
                </a:solidFill>
                <a:latin typeface="Calibri"/>
                <a:cs typeface="Calibri"/>
              </a:rPr>
              <a:t>Interpolation Curve for section </a:t>
            </a:r>
          </a:p>
          <a:p>
            <a:pPr algn="ctr"/>
            <a:r>
              <a:rPr lang="en-US" sz="2000" i="1" u="sng" dirty="0">
                <a:solidFill>
                  <a:srgbClr val="3D727E"/>
                </a:solidFill>
                <a:latin typeface="Calibri"/>
                <a:cs typeface="Calibri"/>
              </a:rPr>
              <a:t>definition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823901" y="4525768"/>
            <a:ext cx="3941146" cy="8321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u="sng" dirty="0">
                <a:solidFill>
                  <a:srgbClr val="3D727E"/>
                </a:solidFill>
                <a:latin typeface="Calibri"/>
                <a:cs typeface="Calibri"/>
              </a:rPr>
              <a:t>3D curves definition with feature Curve3DFrom2PlanarCurves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3167512" y="1787513"/>
            <a:ext cx="1970571" cy="2237110"/>
          </a:xfrm>
          <a:prstGeom prst="straightConnector1">
            <a:avLst/>
          </a:prstGeom>
          <a:ln w="19050" cmpd="sng">
            <a:solidFill>
              <a:srgbClr val="3D727E"/>
            </a:solidFill>
            <a:prstDash val="sys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8415073" y="1804940"/>
            <a:ext cx="328427" cy="1976267"/>
          </a:xfrm>
          <a:prstGeom prst="straightConnector1">
            <a:avLst/>
          </a:prstGeom>
          <a:ln w="19050" cmpd="sng">
            <a:solidFill>
              <a:srgbClr val="3D727E"/>
            </a:solidFill>
            <a:prstDash val="sys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" y="6455738"/>
            <a:ext cx="777407" cy="364683"/>
          </a:xfrm>
          <a:prstGeom prst="rect">
            <a:avLst/>
          </a:prstGeom>
        </p:spPr>
      </p:pic>
      <p:sp>
        <p:nvSpPr>
          <p:cNvPr id="18" name="TextShape 3"/>
          <p:cNvSpPr txBox="1"/>
          <p:nvPr/>
        </p:nvSpPr>
        <p:spPr>
          <a:xfrm>
            <a:off x="9023839" y="6461566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/>
            <a:r>
              <a:rPr lang="en-US" sz="1200" spc="-1" dirty="0">
                <a:solidFill>
                  <a:schemeClr val="bg1"/>
                </a:solidFill>
                <a:latin typeface="Calibri"/>
                <a:ea typeface="Calibri"/>
              </a:rPr>
              <a:t>6</a:t>
            </a:r>
            <a:endParaRPr lang="en-US" sz="1200" spc="-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24" name="TextShape 3"/>
          <p:cNvSpPr txBox="1"/>
          <p:nvPr/>
        </p:nvSpPr>
        <p:spPr>
          <a:xfrm>
            <a:off x="8430016" y="6455738"/>
            <a:ext cx="25972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nb-NO" sz="1200" i="1" dirty="0" err="1">
                <a:solidFill>
                  <a:schemeClr val="bg1"/>
                </a:solidFill>
                <a:cs typeface="Calibri"/>
              </a:rPr>
              <a:t>Sustainable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and Safe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Passenger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Ships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, 4</a:t>
            </a:r>
            <a:r>
              <a:rPr lang="nb-NO" sz="1200" i="1" baseline="30000" dirty="0">
                <a:solidFill>
                  <a:schemeClr val="bg1"/>
                </a:solidFill>
                <a:cs typeface="Calibri"/>
              </a:rPr>
              <a:t>th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March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2020, Athens,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Greece</a:t>
            </a:r>
            <a:endParaRPr lang="nb-NO" sz="1200" i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376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9" grpId="0" animBg="1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Στιγμιότυπο 2019-07-24, 3.12.54 μμ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96" y="1776342"/>
            <a:ext cx="5760000" cy="3348000"/>
          </a:xfrm>
          <a:prstGeom prst="rect">
            <a:avLst/>
          </a:prstGeom>
        </p:spPr>
      </p:pic>
      <p:pic>
        <p:nvPicPr>
          <p:cNvPr id="2" name="Picture 1" descr="Στιγμιότυπο 2019-07-24, 3.13.12 μμ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4" y="1761743"/>
            <a:ext cx="5759998" cy="334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17066" y="149105"/>
            <a:ext cx="10515600" cy="1018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D727E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latin typeface="Calibri"/>
                <a:cs typeface="Calibri"/>
              </a:rPr>
              <a:t>Surfaces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153150" y="1795708"/>
            <a:ext cx="1810007" cy="1197139"/>
          </a:xfrm>
          <a:prstGeom prst="straightConnector1">
            <a:avLst/>
          </a:prstGeom>
          <a:ln w="19050" cmpd="sng">
            <a:solidFill>
              <a:srgbClr val="3D727E"/>
            </a:solidFill>
            <a:prstDash val="sys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758048" y="1445326"/>
            <a:ext cx="2766972" cy="350382"/>
          </a:xfrm>
          <a:prstGeom prst="rect">
            <a:avLst/>
          </a:prstGeom>
          <a:noFill/>
          <a:ln>
            <a:solidFill>
              <a:srgbClr val="3D727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3D727E"/>
                </a:solidFill>
                <a:latin typeface="Calibri"/>
                <a:cs typeface="Calibri"/>
              </a:rPr>
              <a:t>FLoftedSurface</a:t>
            </a:r>
            <a:endParaRPr lang="en-US" sz="2000" b="1" dirty="0">
              <a:solidFill>
                <a:srgbClr val="3D727E"/>
              </a:solidFill>
              <a:latin typeface="Calibri"/>
              <a:cs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29785" y="1445326"/>
            <a:ext cx="3602881" cy="350382"/>
          </a:xfrm>
          <a:prstGeom prst="rect">
            <a:avLst/>
          </a:prstGeom>
          <a:noFill/>
          <a:ln>
            <a:solidFill>
              <a:srgbClr val="3D727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3D727E"/>
                </a:solidFill>
                <a:latin typeface="Calibri"/>
                <a:cs typeface="Calibri"/>
              </a:rPr>
              <a:t>FMetaSurface</a:t>
            </a:r>
            <a:endParaRPr lang="en-US" sz="2000" b="1" dirty="0">
              <a:solidFill>
                <a:srgbClr val="3D727E"/>
              </a:solidFill>
              <a:latin typeface="Calibri"/>
              <a:cs typeface="Calibri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9093823" y="1795708"/>
            <a:ext cx="1153300" cy="1004954"/>
          </a:xfrm>
          <a:prstGeom prst="straightConnector1">
            <a:avLst/>
          </a:prstGeom>
          <a:ln w="19050" cmpd="sng">
            <a:solidFill>
              <a:srgbClr val="3D727E"/>
            </a:solidFill>
            <a:prstDash val="sys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334788" y="1787513"/>
            <a:ext cx="613068" cy="2452110"/>
          </a:xfrm>
          <a:prstGeom prst="straightConnector1">
            <a:avLst/>
          </a:prstGeom>
          <a:ln w="19050" cmpd="sng">
            <a:solidFill>
              <a:srgbClr val="3D727E"/>
            </a:solidFill>
            <a:prstDash val="sys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55422" y="4408974"/>
            <a:ext cx="3400317" cy="103654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u="sng" dirty="0">
                <a:solidFill>
                  <a:srgbClr val="3D727E"/>
                </a:solidFill>
                <a:latin typeface="Calibri"/>
                <a:cs typeface="Calibri"/>
              </a:rPr>
              <a:t>Lofted Surfaces for Bow Area</a:t>
            </a:r>
          </a:p>
          <a:p>
            <a:pPr algn="ctr"/>
            <a:r>
              <a:rPr lang="en-US" sz="2000" i="1" u="sng" dirty="0">
                <a:solidFill>
                  <a:srgbClr val="3D727E"/>
                </a:solidFill>
                <a:latin typeface="Calibri"/>
                <a:cs typeface="Calibri"/>
              </a:rPr>
              <a:t>definition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823901" y="4525768"/>
            <a:ext cx="3941146" cy="8321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u="sng" dirty="0">
                <a:solidFill>
                  <a:srgbClr val="3D727E"/>
                </a:solidFill>
                <a:latin typeface="Calibri"/>
                <a:cs typeface="Calibri"/>
              </a:rPr>
              <a:t>Meta Surfaces for Aft Part &amp; Main </a:t>
            </a:r>
            <a:r>
              <a:rPr lang="en-US" sz="2000" i="1" u="sng" dirty="0" err="1">
                <a:solidFill>
                  <a:srgbClr val="3D727E"/>
                </a:solidFill>
                <a:latin typeface="Calibri"/>
                <a:cs typeface="Calibri"/>
              </a:rPr>
              <a:t>Hullform</a:t>
            </a:r>
            <a:r>
              <a:rPr lang="en-US" sz="2000" i="1" u="sng" dirty="0">
                <a:solidFill>
                  <a:srgbClr val="3D727E"/>
                </a:solidFill>
                <a:latin typeface="Calibri"/>
                <a:cs typeface="Calibri"/>
              </a:rPr>
              <a:t> definition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" y="6455738"/>
            <a:ext cx="777407" cy="364683"/>
          </a:xfrm>
          <a:prstGeom prst="rect">
            <a:avLst/>
          </a:prstGeom>
        </p:spPr>
      </p:pic>
      <p:sp>
        <p:nvSpPr>
          <p:cNvPr id="13" name="TextShape 3"/>
          <p:cNvSpPr txBox="1"/>
          <p:nvPr/>
        </p:nvSpPr>
        <p:spPr>
          <a:xfrm>
            <a:off x="9023839" y="6461566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/>
            <a:r>
              <a:rPr lang="en-US" sz="1200" spc="-1" dirty="0">
                <a:solidFill>
                  <a:schemeClr val="bg1"/>
                </a:solidFill>
                <a:latin typeface="Calibri"/>
                <a:ea typeface="Calibri"/>
              </a:rPr>
              <a:t>7</a:t>
            </a:r>
            <a:endParaRPr lang="en-US" sz="1200" spc="-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20" name="TextShape 3"/>
          <p:cNvSpPr txBox="1"/>
          <p:nvPr/>
        </p:nvSpPr>
        <p:spPr>
          <a:xfrm>
            <a:off x="8430016" y="6455738"/>
            <a:ext cx="25972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nb-NO" sz="1200" i="1" dirty="0" err="1">
                <a:solidFill>
                  <a:schemeClr val="bg1"/>
                </a:solidFill>
                <a:cs typeface="Calibri"/>
              </a:rPr>
              <a:t>Sustainable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and Safe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Passenger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Ships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, 4</a:t>
            </a:r>
            <a:r>
              <a:rPr lang="nb-NO" sz="1200" i="1" baseline="30000" dirty="0">
                <a:solidFill>
                  <a:schemeClr val="bg1"/>
                </a:solidFill>
                <a:cs typeface="Calibri"/>
              </a:rPr>
              <a:t>th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March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2020, Athens,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Greece</a:t>
            </a:r>
            <a:endParaRPr lang="nb-NO" sz="1200" i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82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4" grpId="0" animBg="1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p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4" y="2093365"/>
            <a:ext cx="6119998" cy="4320000"/>
          </a:xfrm>
          <a:prstGeom prst="rect">
            <a:avLst/>
          </a:prstGeom>
        </p:spPr>
      </p:pic>
      <p:pic>
        <p:nvPicPr>
          <p:cNvPr id="4" name="Picture 3" descr="lcb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016" y="2093365"/>
            <a:ext cx="6119999" cy="43199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260" y="87745"/>
            <a:ext cx="10515600" cy="1167792"/>
          </a:xfrm>
        </p:spPr>
        <p:txBody>
          <a:bodyPr/>
          <a:lstStyle/>
          <a:p>
            <a:r>
              <a:rPr lang="en-GB" dirty="0" err="1">
                <a:latin typeface="Calibri"/>
                <a:cs typeface="Calibri"/>
              </a:rPr>
              <a:t>Hullform</a:t>
            </a:r>
            <a:r>
              <a:rPr lang="en-GB" dirty="0">
                <a:latin typeface="Calibri"/>
                <a:cs typeface="Calibri"/>
              </a:rPr>
              <a:t> after </a:t>
            </a:r>
            <a:r>
              <a:rPr lang="en-GB" dirty="0" err="1">
                <a:latin typeface="Calibri"/>
                <a:cs typeface="Calibri"/>
              </a:rPr>
              <a:t>Lackenby</a:t>
            </a:r>
            <a:r>
              <a:rPr lang="en-GB" dirty="0">
                <a:latin typeface="Calibri"/>
                <a:cs typeface="Calibri"/>
              </a:rPr>
              <a:t> Transformation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14889" y="1352058"/>
            <a:ext cx="11645738" cy="51664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After the hullform definition, a </a:t>
            </a:r>
            <a:r>
              <a:rPr lang="en-GB" sz="2000" dirty="0" err="1">
                <a:solidFill>
                  <a:srgbClr val="3D727E"/>
                </a:solidFill>
                <a:latin typeface="Calibri"/>
                <a:cs typeface="Calibri"/>
              </a:rPr>
              <a:t>Lackenby</a:t>
            </a:r>
            <a:r>
              <a:rPr lang="en-GB" sz="2000" dirty="0">
                <a:solidFill>
                  <a:srgbClr val="3D727E"/>
                </a:solidFill>
                <a:latin typeface="Calibri"/>
                <a:cs typeface="Calibri"/>
              </a:rPr>
              <a:t> transformation was used </a:t>
            </a:r>
          </a:p>
          <a:p>
            <a:pPr marL="0" indent="0">
              <a:lnSpc>
                <a:spcPct val="120000"/>
              </a:lnSpc>
              <a:buNone/>
            </a:pPr>
            <a:endParaRPr lang="en-GB" sz="2000" dirty="0">
              <a:latin typeface="Calibri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15395" y="2134706"/>
            <a:ext cx="3400317" cy="103654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u="sng" dirty="0">
                <a:solidFill>
                  <a:srgbClr val="3D727E"/>
                </a:solidFill>
                <a:latin typeface="Calibri"/>
                <a:cs typeface="Calibri"/>
              </a:rPr>
              <a:t>Prismatic coefficient adjustment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46560" y="2227993"/>
            <a:ext cx="3221382" cy="103654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i="1" u="sng" dirty="0">
                <a:solidFill>
                  <a:srgbClr val="3D727E"/>
                </a:solidFill>
                <a:latin typeface="Calibri"/>
                <a:cs typeface="Calibri"/>
              </a:rPr>
              <a:t>longitudinal position of the centre of buoyancy </a:t>
            </a:r>
            <a:r>
              <a:rPr lang="en-US" sz="2000" i="1" u="sng" dirty="0">
                <a:solidFill>
                  <a:srgbClr val="3D727E"/>
                </a:solidFill>
                <a:latin typeface="Calibri"/>
                <a:cs typeface="Calibri"/>
              </a:rPr>
              <a:t>adjustment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" y="6455738"/>
            <a:ext cx="777407" cy="364683"/>
          </a:xfrm>
          <a:prstGeom prst="rect">
            <a:avLst/>
          </a:prstGeom>
        </p:spPr>
      </p:pic>
      <p:sp>
        <p:nvSpPr>
          <p:cNvPr id="10" name="TextShape 3"/>
          <p:cNvSpPr txBox="1"/>
          <p:nvPr/>
        </p:nvSpPr>
        <p:spPr>
          <a:xfrm>
            <a:off x="9023839" y="6461566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/>
            <a:r>
              <a:rPr lang="en-US" sz="1200" spc="-1" dirty="0">
                <a:solidFill>
                  <a:schemeClr val="bg1"/>
                </a:solidFill>
                <a:latin typeface="Calibri"/>
                <a:ea typeface="Calibri"/>
              </a:rPr>
              <a:t>8</a:t>
            </a:r>
            <a:endParaRPr lang="en-US" sz="1200" spc="-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14" name="TextShape 3"/>
          <p:cNvSpPr txBox="1"/>
          <p:nvPr/>
        </p:nvSpPr>
        <p:spPr>
          <a:xfrm>
            <a:off x="8430016" y="6455738"/>
            <a:ext cx="25972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nb-NO" sz="1200" i="1" dirty="0" err="1">
                <a:solidFill>
                  <a:schemeClr val="bg1"/>
                </a:solidFill>
                <a:cs typeface="Calibri"/>
              </a:rPr>
              <a:t>Sustainable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and Safe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Passenger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Ships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, 4</a:t>
            </a:r>
            <a:r>
              <a:rPr lang="nb-NO" sz="1200" i="1" baseline="30000" dirty="0">
                <a:solidFill>
                  <a:schemeClr val="bg1"/>
                </a:solidFill>
                <a:cs typeface="Calibri"/>
              </a:rPr>
              <a:t>th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March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2020, Athens,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Greece</a:t>
            </a:r>
            <a:endParaRPr lang="nb-NO" sz="1200" i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347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ngth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144" y="-159398"/>
            <a:ext cx="6966286" cy="7559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580" y="117981"/>
            <a:ext cx="10515600" cy="1167792"/>
          </a:xfrm>
        </p:spPr>
        <p:txBody>
          <a:bodyPr/>
          <a:lstStyle/>
          <a:p>
            <a:r>
              <a:rPr lang="en-GB" dirty="0">
                <a:latin typeface="Calibri"/>
                <a:cs typeface="Calibri"/>
              </a:rPr>
              <a:t>Main Global Parameters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63689" y="1367176"/>
            <a:ext cx="5527086" cy="3893963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  <a:buSzPct val="80000"/>
              <a:buFont typeface="Wingdings" charset="2"/>
              <a:buChar char="Ø"/>
            </a:pPr>
            <a:r>
              <a:rPr lang="en-GB" sz="2000" b="1" u="sng" dirty="0">
                <a:solidFill>
                  <a:srgbClr val="3D727E"/>
                </a:solidFill>
                <a:latin typeface="Calibri"/>
                <a:cs typeface="Calibri"/>
              </a:rPr>
              <a:t>Waterline Length</a:t>
            </a:r>
          </a:p>
          <a:p>
            <a:pPr lvl="1">
              <a:lnSpc>
                <a:spcPct val="150000"/>
              </a:lnSpc>
              <a:buFont typeface="Wingdings" charset="2"/>
              <a:buChar char="Ø"/>
            </a:pPr>
            <a:endParaRPr lang="en-GB" sz="2000" dirty="0">
              <a:solidFill>
                <a:srgbClr val="3D727E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GB" sz="2000" dirty="0">
              <a:solidFill>
                <a:srgbClr val="3D727E"/>
              </a:solidFill>
              <a:latin typeface="Calibri"/>
              <a:cs typeface="Calibri"/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000" dirty="0">
              <a:solidFill>
                <a:srgbClr val="3D727E"/>
              </a:solidFill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" y="6455738"/>
            <a:ext cx="777407" cy="364683"/>
          </a:xfrm>
          <a:prstGeom prst="rect">
            <a:avLst/>
          </a:prstGeom>
        </p:spPr>
      </p:pic>
      <p:sp>
        <p:nvSpPr>
          <p:cNvPr id="6" name="TextShape 3"/>
          <p:cNvSpPr txBox="1"/>
          <p:nvPr/>
        </p:nvSpPr>
        <p:spPr>
          <a:xfrm>
            <a:off x="9023839" y="6461566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/>
            <a:r>
              <a:rPr lang="en-US" sz="1200" spc="-1" dirty="0">
                <a:solidFill>
                  <a:schemeClr val="bg1"/>
                </a:solidFill>
                <a:latin typeface="Calibri"/>
                <a:ea typeface="Calibri"/>
              </a:rPr>
              <a:t>9</a:t>
            </a:r>
            <a:endParaRPr lang="en-US" sz="1200" spc="-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8" name="TextShape 3"/>
          <p:cNvSpPr txBox="1"/>
          <p:nvPr/>
        </p:nvSpPr>
        <p:spPr>
          <a:xfrm>
            <a:off x="8430016" y="6455738"/>
            <a:ext cx="25972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nb-NO" sz="1200" i="1" dirty="0" err="1">
                <a:solidFill>
                  <a:schemeClr val="bg1"/>
                </a:solidFill>
                <a:cs typeface="Calibri"/>
              </a:rPr>
              <a:t>Sustainable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and Safe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Passenger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Ships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, 4</a:t>
            </a:r>
            <a:r>
              <a:rPr lang="nb-NO" sz="1200" i="1" baseline="30000" dirty="0">
                <a:solidFill>
                  <a:schemeClr val="bg1"/>
                </a:solidFill>
                <a:cs typeface="Calibri"/>
              </a:rPr>
              <a:t>th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March</a:t>
            </a:r>
            <a:r>
              <a:rPr lang="nb-NO" sz="1200" i="1" dirty="0">
                <a:solidFill>
                  <a:schemeClr val="bg1"/>
                </a:solidFill>
                <a:cs typeface="Calibri"/>
              </a:rPr>
              <a:t> 2020, Athens, </a:t>
            </a:r>
            <a:r>
              <a:rPr lang="nb-NO" sz="1200" i="1" dirty="0" err="1">
                <a:solidFill>
                  <a:schemeClr val="bg1"/>
                </a:solidFill>
                <a:cs typeface="Calibri"/>
              </a:rPr>
              <a:t>Greece</a:t>
            </a:r>
            <a:endParaRPr lang="nb-NO" sz="1200" i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27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uiExpand="1" build="p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4664</TotalTime>
  <Words>1449</Words>
  <Application>Microsoft Office PowerPoint</Application>
  <PresentationFormat>Widescreen</PresentationFormat>
  <Paragraphs>261</Paragraphs>
  <Slides>26</Slides>
  <Notes>2</Notes>
  <HiddenSlides>0</HiddenSlides>
  <MMClips>0</MMClips>
  <ScaleCrop>false</ScaleCrop>
  <HeadingPairs>
    <vt:vector size="8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26</vt:i4>
      </vt:variant>
    </vt:vector>
  </HeadingPairs>
  <TitlesOfParts>
    <vt:vector size="34" baseType="lpstr">
      <vt:lpstr>Arial</vt:lpstr>
      <vt:lpstr>Avenir Medium</vt:lpstr>
      <vt:lpstr>Avenir Roman</vt:lpstr>
      <vt:lpstr>Calibri</vt:lpstr>
      <vt:lpstr>Times New Roman</vt:lpstr>
      <vt:lpstr>Wingdings</vt:lpstr>
      <vt:lpstr>Office-tema</vt:lpstr>
      <vt:lpstr>Equation</vt:lpstr>
      <vt:lpstr>PowerPoint-presentasjon</vt:lpstr>
      <vt:lpstr>Agenda</vt:lpstr>
      <vt:lpstr>Project Outline</vt:lpstr>
      <vt:lpstr>Background information</vt:lpstr>
      <vt:lpstr>CAESES Parametric model</vt:lpstr>
      <vt:lpstr>Definition Curves</vt:lpstr>
      <vt:lpstr>PowerPoint-presentasjon</vt:lpstr>
      <vt:lpstr>Hullform after Lackenby Transformation</vt:lpstr>
      <vt:lpstr>Main Global Parameters</vt:lpstr>
      <vt:lpstr>Main Global Parameters</vt:lpstr>
      <vt:lpstr>Main Global Parameters</vt:lpstr>
      <vt:lpstr>Main Local Parameters</vt:lpstr>
      <vt:lpstr>Main Local Parameters</vt:lpstr>
      <vt:lpstr>Main Local Parameters</vt:lpstr>
      <vt:lpstr>Potential Flow Calculations</vt:lpstr>
      <vt:lpstr>-SHALLO Integration into CAESES</vt:lpstr>
      <vt:lpstr>Design of Experiments (DoE) for Stavanger Demonstrator using -SHALLO </vt:lpstr>
      <vt:lpstr>Use of Surrogate Models instead of Direct Calculations for Reduced Computational Time</vt:lpstr>
      <vt:lpstr>Global Optimization Studies</vt:lpstr>
      <vt:lpstr>Design Variables</vt:lpstr>
      <vt:lpstr>Global Optimization Results</vt:lpstr>
      <vt:lpstr>Global Optimization Results</vt:lpstr>
      <vt:lpstr>Global Optimization Results</vt:lpstr>
      <vt:lpstr>Optimum Design Selection</vt:lpstr>
      <vt:lpstr>Conclusions &amp; Next Steps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Rune Skjærvold</dc:creator>
  <cp:lastModifiedBy>Marie Launes</cp:lastModifiedBy>
  <cp:revision>382</cp:revision>
  <dcterms:created xsi:type="dcterms:W3CDTF">2018-12-03T13:42:35Z</dcterms:created>
  <dcterms:modified xsi:type="dcterms:W3CDTF">2020-04-06T09:36:39Z</dcterms:modified>
</cp:coreProperties>
</file>