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3"/>
  </p:notesMasterIdLst>
  <p:sldIdLst>
    <p:sldId id="256" r:id="rId3"/>
    <p:sldId id="637" r:id="rId4"/>
    <p:sldId id="638" r:id="rId5"/>
    <p:sldId id="640" r:id="rId6"/>
    <p:sldId id="680" r:id="rId7"/>
    <p:sldId id="349" r:id="rId8"/>
    <p:sldId id="681" r:id="rId9"/>
    <p:sldId id="433" r:id="rId10"/>
    <p:sldId id="682" r:id="rId11"/>
    <p:sldId id="263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5" autoAdjust="0"/>
    <p:restoredTop sz="94660"/>
  </p:normalViewPr>
  <p:slideViewPr>
    <p:cSldViewPr snapToObjects="1" showGuides="1">
      <p:cViewPr varScale="1">
        <p:scale>
          <a:sx n="180" d="100"/>
          <a:sy n="180" d="100"/>
        </p:scale>
        <p:origin x="120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1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6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49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3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999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58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70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690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24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SD_FLD_Copyright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1" name="SD_FLD_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D_FLD_Document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23 June 2020</a:t>
            </a:r>
            <a:endParaRPr lang="en-GB" sz="16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Author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Sverre Eriksen</a:t>
            </a: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Maritime</a:t>
            </a: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9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67200"/>
            <a:ext cx="8892000" cy="4726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752420"/>
            <a:ext cx="8892479" cy="241980"/>
          </a:xfrm>
          <a:solidFill>
            <a:schemeClr val="bg1">
              <a:alpha val="70000"/>
            </a:schemeClr>
          </a:solidFill>
        </p:spPr>
        <p:txBody>
          <a:bodyPr wrap="square" lIns="252000" tIns="36000" rIns="252000" bIns="36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8413"/>
            <a:ext cx="8892480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Table Placeholder 11">
            <a:extLst>
              <a:ext uri="{FF2B5EF4-FFF2-40B4-BE49-F238E27FC236}">
                <a16:creationId xmlns:a16="http://schemas.microsoft.com/office/drawing/2014/main" id="{FD5089BA-1A6D-454D-A324-D96EDF77F99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806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1"/>
            <a:ext cx="6696075" cy="939809"/>
          </a:xfrm>
          <a:solidFill>
            <a:schemeClr val="accent4">
              <a:alpha val="80000"/>
            </a:schemeClr>
          </a:solidFill>
        </p:spPr>
        <p:txBody>
          <a:bodyPr lIns="252000" tIns="252000" rIns="252000" bIns="252000" anchor="t">
            <a:spAutoFit/>
          </a:bodyPr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88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39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A9A4313-F9B2-4AB4-AB70-E15ED9797B6F}"/>
              </a:ext>
            </a:extLst>
          </p:cNvPr>
          <p:cNvSpPr txBox="1">
            <a:spLocks/>
          </p:cNvSpPr>
          <p:nvPr userDrawn="1"/>
        </p:nvSpPr>
        <p:spPr>
          <a:xfrm>
            <a:off x="4512330" y="5446066"/>
            <a:ext cx="4380845" cy="4673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The trademarks DNV GL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DNV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the Horizon Graphic and Det Norske Veritas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n-GB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are the properties of companies in the Det Norske Veritas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3" y="1268413"/>
            <a:ext cx="8641657" cy="4724400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2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8" name="SD_FLD_Copyright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16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>
                <a:solidFill>
                  <a:schemeClr val="tx1"/>
                </a:solidFill>
                <a:ea typeface="ＭＳ Ｐゴシック" charset="-128"/>
                <a:cs typeface="Arial" charset="0"/>
              </a:rPr>
              <a:t>23 June 2020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SD_FLD_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Maritime</a:t>
            </a: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6" name="SD_FLD_Copyright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18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>
                <a:solidFill>
                  <a:schemeClr val="tx1"/>
                </a:solidFill>
                <a:ea typeface="ＭＳ Ｐゴシック" charset="-128"/>
                <a:cs typeface="Arial" charset="0"/>
              </a:rPr>
              <a:t>23 June 2020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baseline="0">
                <a:solidFill>
                  <a:schemeClr val="bg1"/>
                </a:solidFill>
              </a:rPr>
              <a:t>Maritime</a:t>
            </a:r>
            <a:endParaRPr lang="en-GB" sz="1400" b="1" cap="all" baseline="0" dirty="0">
              <a:solidFill>
                <a:schemeClr val="bg1"/>
              </a:solidFill>
            </a:endParaRPr>
          </a:p>
        </p:txBody>
      </p:sp>
      <p:sp>
        <p:nvSpPr>
          <p:cNvPr id="23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21" name="SD_FLD_Copyright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2" name="SD_FLD_Author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Sverre Eriksen</a:t>
            </a:r>
            <a:endParaRPr lang="en-GB" altLang="ja-JP" sz="12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D_FLD_Document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23 June 2020</a:t>
            </a:r>
            <a:endParaRPr lang="en-GB" sz="12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D_FLD_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Maritime</a:t>
            </a: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7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FLD_Copyright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>
                <a:solidFill>
                  <a:schemeClr val="tx1"/>
                </a:solidFill>
                <a:ea typeface="ＭＳ Ｐゴシック" charset="-128"/>
                <a:cs typeface="Arial" charset="0"/>
              </a:rPr>
              <a:t>23 June 2020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5" r:id="rId7"/>
    <p:sldLayoutId id="2147483652" r:id="rId8"/>
    <p:sldLayoutId id="2147483653" r:id="rId9"/>
    <p:sldLayoutId id="2147483664" r:id="rId10"/>
    <p:sldLayoutId id="2147483666" r:id="rId11"/>
    <p:sldLayoutId id="2147483677" r:id="rId12"/>
    <p:sldLayoutId id="2147483675" r:id="rId13"/>
    <p:sldLayoutId id="2147483676" r:id="rId14"/>
    <p:sldLayoutId id="2147483654" r:id="rId15"/>
    <p:sldLayoutId id="2147483655" r:id="rId16"/>
    <p:sldLayoutId id="2147483667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orient="horz" pos="4160" userDrawn="1">
          <p15:clr>
            <a:srgbClr val="F26B43"/>
          </p15:clr>
        </p15:guide>
        <p15:guide id="3" orient="horz" pos="728" userDrawn="1">
          <p15:clr>
            <a:srgbClr val="F26B43"/>
          </p15:clr>
        </p15:guide>
        <p15:guide id="4" orient="horz" pos="800" userDrawn="1">
          <p15:clr>
            <a:srgbClr val="F26B43"/>
          </p15:clr>
        </p15:guide>
        <p15:guide id="5" orient="horz" pos="3776" userDrawn="1">
          <p15:clr>
            <a:srgbClr val="F26B43"/>
          </p15:clr>
        </p15:guide>
        <p15:guide id="6" pos="1448" userDrawn="1">
          <p15:clr>
            <a:srgbClr val="F26B43"/>
          </p15:clr>
        </p15:guide>
        <p15:guide id="7" pos="160" userDrawn="1">
          <p15:clr>
            <a:srgbClr val="F26B43"/>
          </p15:clr>
        </p15:guide>
        <p15:guide id="8" pos="5600" userDrawn="1">
          <p15:clr>
            <a:srgbClr val="F26B43"/>
          </p15:clr>
        </p15:guide>
        <p15:guide id="9" pos="4312" userDrawn="1">
          <p15:clr>
            <a:srgbClr val="F26B43"/>
          </p15:clr>
        </p15:guide>
        <p15:guide id="10" pos="4216" userDrawn="1">
          <p15:clr>
            <a:srgbClr val="F26B43"/>
          </p15:clr>
        </p15:guide>
        <p15:guide id="11" pos="2928" userDrawn="1">
          <p15:clr>
            <a:srgbClr val="F26B43"/>
          </p15:clr>
        </p15:guide>
        <p15:guide id="12" pos="2832" userDrawn="1">
          <p15:clr>
            <a:srgbClr val="F26B43"/>
          </p15:clr>
        </p15:guide>
        <p15:guide id="13" pos="15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FLD_Copyright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>
                <a:solidFill>
                  <a:schemeClr val="tx1"/>
                </a:solidFill>
                <a:ea typeface="ＭＳ Ｐゴシック" charset="-128"/>
                <a:cs typeface="Arial" charset="0"/>
              </a:rPr>
              <a:t>23 June 2020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hyperlink" Target="http://ostensjo.no/wp-content/uploads/2015/04/DeepOcean-construction-vessel-Edda-Freya.png" TargetMode="External"/><Relationship Id="rId21" Type="http://schemas.openxmlformats.org/officeDocument/2006/relationships/image" Target="../media/image20.pn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://www.google.no/url?sa=i&amp;rct=j&amp;q=&amp;esrc=s&amp;source=images&amp;cd=&amp;cad=rja&amp;uact=8&amp;ved=0CAcQjRxqFQoTCN-hk9Ky4MgCFYbfcgod2AwEww&amp;url=http://www.skipsrevyen.no/forste-batterisystem-til-offshoreskip-i-operasjon-eidesvik-forst-ute/&amp;psig=AFQjCNGEowDnYTdy49EAC5Z_z8anYi31ig&amp;ust=1445957783358820" TargetMode="External"/><Relationship Id="rId24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10.jpe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hyperlink" Target="http://www.google.no/url?sa=i&amp;rct=j&amp;q=&amp;esrc=s&amp;source=images&amp;cd=&amp;cad=rja&amp;uact=8&amp;ved=0CAcQjRw&amp;url=http://www.motorship.com/news101/ships-and-shipyards/viking-lady-commercial-ship-debut-for-fuel-cell-technology&amp;ei=c9FJVcDSN4yzsQHinYDICw&amp;bvm=bv.92291466,d.bGg&amp;psig=AFQjCNEENJHbiAFYymj536lZmAVP8Zo0Cw&amp;ust=1430987506741136" TargetMode="External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7777560" cy="666452"/>
          </a:xfrm>
        </p:spPr>
        <p:txBody>
          <a:bodyPr/>
          <a:lstStyle/>
          <a:p>
            <a:r>
              <a:rPr lang="en-GB" dirty="0"/>
              <a:t>Ensuring efficiency and safety in electric vessels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Updated regulations</a:t>
            </a:r>
          </a:p>
        </p:txBody>
      </p:sp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6157-B40B-4FF0-856A-AAC83BE8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D113C-80E6-4D04-B65C-3666E1C6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AB093-B371-4697-8072-51F8A1C28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AF720-D967-4EAA-A622-238509F2B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CAA072-0359-4ED5-B089-44A2CD972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99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F12A-DDFB-4C0D-BFFE-5D9F4BAC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3066-3D36-41CE-AAD9-EDB04BC14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8637-89E9-4B7C-A295-4890B51E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53187-A21D-4F18-865A-2B86FA82E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4"/>
            <a:ext cx="9153052" cy="68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585C-475B-4095-A743-2B5A3789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5CA6-AB10-4119-95D6-236331FEB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C37F9-51F7-48EF-ADAC-CC1955B0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AA0C9-BACF-4B1D-8A41-E89676C2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5579" y="0"/>
            <a:ext cx="124585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380CF7-9830-4E2F-9A2B-A15050C9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0608" y="4405179"/>
            <a:ext cx="4320480" cy="23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1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3400"/>
            <a:ext cx="8119656" cy="376924"/>
          </a:xfrm>
        </p:spPr>
        <p:txBody>
          <a:bodyPr/>
          <a:lstStyle/>
          <a:p>
            <a:r>
              <a:rPr lang="en-GB" dirty="0">
                <a:latin typeface="Broader View" pitchFamily="34" charset="0"/>
              </a:rPr>
              <a:t>DNV GL Classed and pre classed vessels with batteries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 dirty="0"/>
          </a:p>
        </p:txBody>
      </p:sp>
      <p:pic>
        <p:nvPicPr>
          <p:cNvPr id="1026" name="Picture 5" descr="DeepOcean - construction vessel  - Edda Frey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40" y="1274758"/>
            <a:ext cx="1752779" cy="9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atic1.squarespace.com/static/526a75e7e4b0d55c33aa4834/t/553fb899e4b0887b04d73b8e/1430239391458/?format=1000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00" y="5041952"/>
            <a:ext cx="1848057" cy="9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09" y="2787337"/>
            <a:ext cx="1709696" cy="8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7" y="2689239"/>
            <a:ext cx="1639991" cy="92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ing.dk/sites/ing/files/styles/w800_16-9/public/elfaerge_1.jpg?itok=EkOTbLD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95" y="3774453"/>
            <a:ext cx="1492517" cy="8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motorship.com/__data/assets/image/0017/336041/Viking_Lady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2" y="1285574"/>
            <a:ext cx="1634134" cy="12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skipsrevyen.no/wp-content/uploads/2015/05/Viking-QueenNMI07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42" y="2651427"/>
            <a:ext cx="1624174" cy="10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7" y="3706628"/>
            <a:ext cx="1589435" cy="119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57" y="3842748"/>
            <a:ext cx="1610197" cy="88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57" y="4934695"/>
            <a:ext cx="1569347" cy="103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71" y="1285574"/>
            <a:ext cx="1465602" cy="1036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86" y="2605150"/>
            <a:ext cx="1703502" cy="9577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" y="5094224"/>
            <a:ext cx="1575809" cy="885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04517" y="1243943"/>
            <a:ext cx="1927398" cy="963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46" y="4918725"/>
            <a:ext cx="1781206" cy="10019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34489" y="3978701"/>
            <a:ext cx="2004738" cy="8026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174506-BBF2-44FF-AD9B-44C21BFBD39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28012" y="4978285"/>
            <a:ext cx="1569348" cy="1001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1F57EA-5E8F-45E5-9F3F-D68C49477FF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10059" y="1023319"/>
            <a:ext cx="1380963" cy="14741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D145C5-23DC-4558-A6E7-C82B06C3BE9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97617" y="2550552"/>
            <a:ext cx="1589435" cy="10669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5EDD06-F64F-4DEC-B7A3-233974D1355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34138" y="3853279"/>
            <a:ext cx="1724622" cy="9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8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32A7-DAA2-4EFE-8AC2-0BBDBC81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672"/>
            <a:ext cx="8641656" cy="434495"/>
          </a:xfrm>
        </p:spPr>
        <p:txBody>
          <a:bodyPr/>
          <a:lstStyle/>
          <a:p>
            <a:br>
              <a:rPr lang="en-GB"/>
            </a:br>
            <a:r>
              <a:rPr lang="en-GB"/>
              <a:t>Arrangement of battery space [2.2] and [3.2.1.1]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5476-058D-4328-A54A-8CABBDAF5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Battery space behind collision bulkhead</a:t>
            </a:r>
          </a:p>
          <a:p>
            <a:r>
              <a:rPr lang="en-US" dirty="0">
                <a:solidFill>
                  <a:srgbClr val="C4262E"/>
                </a:solidFill>
              </a:rPr>
              <a:t>Only equipment associated with the battery system shall be placed within</a:t>
            </a:r>
            <a:r>
              <a:rPr lang="en-GB" dirty="0">
                <a:solidFill>
                  <a:srgbClr val="C4262E"/>
                </a:solidFill>
              </a:rPr>
              <a:t> the battery space</a:t>
            </a:r>
          </a:p>
          <a:p>
            <a:r>
              <a:rPr lang="en-GB" dirty="0">
                <a:solidFill>
                  <a:srgbClr val="C4262E"/>
                </a:solidFill>
              </a:rPr>
              <a:t>Avoid </a:t>
            </a:r>
            <a:r>
              <a:rPr lang="en-US" dirty="0">
                <a:solidFill>
                  <a:srgbClr val="C4262E"/>
                </a:solidFill>
              </a:rPr>
              <a:t>pipes running through battery space</a:t>
            </a:r>
            <a:endParaRPr lang="en-GB" dirty="0">
              <a:solidFill>
                <a:srgbClr val="C4262E"/>
              </a:solidFill>
            </a:endParaRPr>
          </a:p>
          <a:p>
            <a:r>
              <a:rPr lang="en-GB" dirty="0"/>
              <a:t>Pure battery driven vessels needs</a:t>
            </a:r>
            <a:br>
              <a:rPr lang="en-GB" dirty="0"/>
            </a:br>
            <a:r>
              <a:rPr lang="en-GB" dirty="0"/>
              <a:t>two separate battery spaces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B178D-4FD1-4B95-A98E-9F158D7B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36E83-9FB1-4574-9902-0AF3B83E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36912"/>
            <a:ext cx="4788024" cy="3523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E59FFA-0781-4F44-A83B-41BC044E22E6}"/>
              </a:ext>
            </a:extLst>
          </p:cNvPr>
          <p:cNvSpPr/>
          <p:nvPr/>
        </p:nvSpPr>
        <p:spPr>
          <a:xfrm>
            <a:off x="0" y="260351"/>
            <a:ext cx="7020272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84783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Ventilation of battery space [2.3]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6</a:t>
            </a:fld>
            <a:endParaRPr lang="en-GB" altLang="ja-JP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65365"/>
            <a:ext cx="2520280" cy="2520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1628800"/>
            <a:ext cx="6120680" cy="11631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0825" y="1628800"/>
            <a:ext cx="8641656" cy="1163153"/>
          </a:xfrm>
        </p:spPr>
        <p:txBody>
          <a:bodyPr/>
          <a:lstStyle/>
          <a:p>
            <a:pPr lvl="1"/>
            <a:r>
              <a:rPr lang="en-GB" dirty="0"/>
              <a:t>Mechanical ventilation of the battery space</a:t>
            </a:r>
          </a:p>
          <a:p>
            <a:pPr lvl="1"/>
            <a:r>
              <a:rPr lang="en-GB" dirty="0"/>
              <a:t>Ventilation in case of thermal runaway</a:t>
            </a:r>
          </a:p>
          <a:p>
            <a:pPr lvl="1"/>
            <a:r>
              <a:rPr lang="en-GB" dirty="0"/>
              <a:t>Ventilation pipes from battery space independent </a:t>
            </a:r>
            <a:br>
              <a:rPr lang="en-GB" dirty="0"/>
            </a:br>
            <a:r>
              <a:rPr lang="en-GB" dirty="0"/>
              <a:t>of other ventilation</a:t>
            </a:r>
          </a:p>
          <a:p>
            <a:pPr lvl="1"/>
            <a:r>
              <a:rPr lang="en-GB" dirty="0"/>
              <a:t>Battery type dependent over pressure / under pressure </a:t>
            </a:r>
            <a:br>
              <a:rPr lang="en-GB" dirty="0"/>
            </a:br>
            <a:r>
              <a:rPr lang="en-GB" dirty="0"/>
              <a:t>of battery space</a:t>
            </a:r>
          </a:p>
          <a:p>
            <a:pPr lvl="1"/>
            <a:r>
              <a:rPr lang="en-GB" dirty="0">
                <a:solidFill>
                  <a:srgbClr val="C4262E"/>
                </a:solidFill>
              </a:rPr>
              <a:t>Gas detection in battery space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5DBFE8-371C-4FC5-8F5E-F4E8AECE3B60}"/>
              </a:ext>
            </a:extLst>
          </p:cNvPr>
          <p:cNvSpPr/>
          <p:nvPr/>
        </p:nvSpPr>
        <p:spPr>
          <a:xfrm>
            <a:off x="0" y="260351"/>
            <a:ext cx="7020272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35128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Fire safety of battery space [2.4]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7</a:t>
            </a:fld>
            <a:endParaRPr lang="en-GB" altLang="ja-JP" dirty="0"/>
          </a:p>
        </p:txBody>
      </p:sp>
      <p:sp>
        <p:nvSpPr>
          <p:cNvPr id="3" name="Rectangle 2"/>
          <p:cNvSpPr/>
          <p:nvPr/>
        </p:nvSpPr>
        <p:spPr>
          <a:xfrm>
            <a:off x="107504" y="1628800"/>
            <a:ext cx="6120680" cy="11631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0825" y="1628800"/>
            <a:ext cx="8641656" cy="1163153"/>
          </a:xfrm>
        </p:spPr>
        <p:txBody>
          <a:bodyPr/>
          <a:lstStyle/>
          <a:p>
            <a:r>
              <a:rPr lang="en-GB" dirty="0">
                <a:solidFill>
                  <a:srgbClr val="C4262E"/>
                </a:solidFill>
              </a:rPr>
              <a:t>Fire integrity as for machinery space of category A </a:t>
            </a:r>
            <a:r>
              <a:rPr lang="en-GB" dirty="0"/>
              <a:t>and with A60 towards high fire risk areas (e.g. the room with diesels engines)</a:t>
            </a:r>
          </a:p>
          <a:p>
            <a:r>
              <a:rPr lang="en-GB" dirty="0"/>
              <a:t>Fire detection by smoke and </a:t>
            </a:r>
            <a:r>
              <a:rPr lang="en-GB" dirty="0">
                <a:solidFill>
                  <a:srgbClr val="C4262E"/>
                </a:solidFill>
              </a:rPr>
              <a:t>temperature detectors</a:t>
            </a:r>
          </a:p>
          <a:p>
            <a:r>
              <a:rPr lang="en-GB" dirty="0"/>
              <a:t>Fire extinguishing by fixed fire fighting system</a:t>
            </a:r>
          </a:p>
          <a:p>
            <a:r>
              <a:rPr lang="en-GB" dirty="0">
                <a:solidFill>
                  <a:srgbClr val="C4262E"/>
                </a:solidFill>
              </a:rPr>
              <a:t>Gas based extinguish systems </a:t>
            </a:r>
            <a:br>
              <a:rPr lang="en-GB" dirty="0">
                <a:solidFill>
                  <a:srgbClr val="C4262E"/>
                </a:solidFill>
              </a:rPr>
            </a:br>
            <a:r>
              <a:rPr lang="en-GB" dirty="0">
                <a:solidFill>
                  <a:srgbClr val="C4262E"/>
                </a:solidFill>
              </a:rPr>
              <a:t>need two releases</a:t>
            </a:r>
          </a:p>
          <a:p>
            <a:r>
              <a:rPr lang="en-GB" dirty="0">
                <a:solidFill>
                  <a:srgbClr val="C4262E"/>
                </a:solidFill>
              </a:rPr>
              <a:t>Saltwater extinguish medium</a:t>
            </a:r>
            <a:br>
              <a:rPr lang="en-GB" dirty="0">
                <a:solidFill>
                  <a:srgbClr val="C4262E"/>
                </a:solidFill>
              </a:rPr>
            </a:br>
            <a:r>
              <a:rPr lang="en-GB" dirty="0">
                <a:solidFill>
                  <a:srgbClr val="C4262E"/>
                </a:solidFill>
              </a:rPr>
              <a:t>shall only be used as last resort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B4D39-3595-4375-B998-B2C86447F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3" y="3354544"/>
            <a:ext cx="4104457" cy="27379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5417F4-C513-48DC-95BC-F485544C1727}"/>
              </a:ext>
            </a:extLst>
          </p:cNvPr>
          <p:cNvSpPr/>
          <p:nvPr/>
        </p:nvSpPr>
        <p:spPr>
          <a:xfrm>
            <a:off x="0" y="260351"/>
            <a:ext cx="7020272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276520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roader View" pitchFamily="34" charset="0"/>
              </a:rPr>
              <a:t>Energy Management System, 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8</a:t>
            </a:fld>
            <a:endParaRPr lang="en-GB" altLang="ja-JP" dirty="0"/>
          </a:p>
        </p:txBody>
      </p:sp>
      <p:sp>
        <p:nvSpPr>
          <p:cNvPr id="8" name="Rectangle 7"/>
          <p:cNvSpPr/>
          <p:nvPr/>
        </p:nvSpPr>
        <p:spPr>
          <a:xfrm>
            <a:off x="0" y="260351"/>
            <a:ext cx="7020272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6FE3B7-4DF8-45EC-AE87-62E6808B2F43}"/>
              </a:ext>
            </a:extLst>
          </p:cNvPr>
          <p:cNvSpPr/>
          <p:nvPr/>
        </p:nvSpPr>
        <p:spPr>
          <a:xfrm>
            <a:off x="501686" y="1268760"/>
            <a:ext cx="8246777" cy="233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333333"/>
                </a:solidFill>
              </a:rPr>
              <a:t>Calculation of available energy from batteries</a:t>
            </a:r>
          </a:p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333333"/>
                </a:solidFill>
              </a:rPr>
              <a:t>Calculation of available power from the batteries.</a:t>
            </a:r>
          </a:p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333333"/>
                </a:solidFill>
              </a:rPr>
              <a:t>Calculation of remaining time of supply from batteries</a:t>
            </a:r>
          </a:p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4262E"/>
                </a:solidFill>
              </a:rPr>
              <a:t>Changed the requirements for calculation of needed battery capacity such that the capacity is not any longer related to a specific operation/route.</a:t>
            </a:r>
          </a:p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4262E"/>
                </a:solidFill>
              </a:rPr>
              <a:t>Calculation remaining time that the vessel can operate on EES systems after worst case failure scenario.</a:t>
            </a:r>
            <a:endParaRPr lang="en-GB" sz="1600" dirty="0">
              <a:solidFill>
                <a:srgbClr val="C426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5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Battery system design [4.1]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9</a:t>
            </a:fld>
            <a:endParaRPr lang="en-GB" altLang="ja-JP" dirty="0"/>
          </a:p>
        </p:txBody>
      </p:sp>
      <p:sp>
        <p:nvSpPr>
          <p:cNvPr id="3" name="Rectangle 2"/>
          <p:cNvSpPr/>
          <p:nvPr/>
        </p:nvSpPr>
        <p:spPr>
          <a:xfrm>
            <a:off x="107504" y="1628800"/>
            <a:ext cx="6120680" cy="11631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0825" y="1628800"/>
            <a:ext cx="8641656" cy="116315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</a:rPr>
              <a:t>Clarified requirements for creepage and clearance distances, earth faults, electrical insulations and cooling liquid leakage.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Strengthened requirements for liquid cooled battery systems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Clarified requirements for ingress protection of battery systems.</a:t>
            </a:r>
            <a:endParaRPr lang="en-GB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2D737B-B323-49D3-A34B-EEC3BEE7A366}"/>
              </a:ext>
            </a:extLst>
          </p:cNvPr>
          <p:cNvSpPr/>
          <p:nvPr/>
        </p:nvSpPr>
        <p:spPr>
          <a:xfrm>
            <a:off x="0" y="260351"/>
            <a:ext cx="7020272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8D4E0-21F9-446D-BC2C-66474A9E8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3609670"/>
            <a:ext cx="77152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8536"/>
      </p:ext>
    </p:extLst>
  </p:cSld>
  <p:clrMapOvr>
    <a:masterClrMapping/>
  </p:clrMapOvr>
</p:sld>
</file>

<file path=ppt/theme/theme1.xml><?xml version="1.0" encoding="utf-8"?>
<a:theme xmlns:a="http://schemas.openxmlformats.org/drawingml/2006/main" name="DNV GL template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4-3 company wide.potx" id="{A5ACD55B-D2FA-4CAF-B47E-A25B4C6EE4CA}" vid="{E3FAC9D1-4BDE-4C59-80E6-9BCB2AE3D9DA}"/>
    </a:ext>
  </a:extLst>
</a:theme>
</file>

<file path=ppt/theme/theme2.xml><?xml version="1.0" encoding="utf-8"?>
<a:theme xmlns:a="http://schemas.openxmlformats.org/drawingml/2006/main" name="Agenda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9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Black">
      <a:srgbClr val="000000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4-3 company wide.potx" id="{A5ACD55B-D2FA-4CAF-B47E-A25B4C6EE4CA}" vid="{2901FBDE-162A-4EA7-8F09-C1A970FB80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DNV GL PowerPoint template 4-3 company wide</Template>
  <TotalTime>60</TotalTime>
  <Words>316</Words>
  <Application>Microsoft Office PowerPoint</Application>
  <PresentationFormat>On-screen Show (4:3)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Broader View</vt:lpstr>
      <vt:lpstr>Calibri</vt:lpstr>
      <vt:lpstr>Verdana</vt:lpstr>
      <vt:lpstr>Wingdings</vt:lpstr>
      <vt:lpstr>Wingdings 2</vt:lpstr>
      <vt:lpstr>DNV GL template</vt:lpstr>
      <vt:lpstr>Agenda</vt:lpstr>
      <vt:lpstr>Ensuring efficiency and safety in electric vessels</vt:lpstr>
      <vt:lpstr>PowerPoint Presentation</vt:lpstr>
      <vt:lpstr>PowerPoint Presentation</vt:lpstr>
      <vt:lpstr>DNV GL Classed and pre classed vessels with batteries</vt:lpstr>
      <vt:lpstr> Arrangement of battery space [2.2] and [3.2.1.1]</vt:lpstr>
      <vt:lpstr>Ventilation of battery space [2.3]</vt:lpstr>
      <vt:lpstr>Fire safety of battery space [2.4]</vt:lpstr>
      <vt:lpstr>Energy Management System, EMS</vt:lpstr>
      <vt:lpstr>Battery system design [4.1]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efficiency and safety in electric vessels</dc:title>
  <dc:creator>Eriksen, Sverre</dc:creator>
  <cp:lastModifiedBy>Eriksen, Sverre</cp:lastModifiedBy>
  <cp:revision>5</cp:revision>
  <dcterms:created xsi:type="dcterms:W3CDTF">2020-06-18T12:26:38Z</dcterms:created>
  <dcterms:modified xsi:type="dcterms:W3CDTF">2020-06-18T13:27:03Z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RunSetTextContentFromTag">
    <vt:lpwstr>True</vt:lpwstr>
  </property>
  <property fmtid="{D5CDD505-2E9C-101B-9397-08002B2CF9AE}" pid="4" name="SD_DocumentLanguageString">
    <vt:lpwstr>English (United Kingdom)</vt:lpwstr>
  </property>
  <property fmtid="{D5CDD505-2E9C-101B-9397-08002B2CF9AE}" pid="5" name="SD_CtlText_BusinessAreaName">
    <vt:lpwstr>Maritime</vt:lpwstr>
  </property>
  <property fmtid="{D5CDD505-2E9C-101B-9397-08002B2CF9AE}" pid="6" name="SD_CtlText_DocumentNumber">
    <vt:lpwstr/>
  </property>
  <property fmtid="{D5CDD505-2E9C-101B-9397-08002B2CF9AE}" pid="7" name="SD_CtlText_AuthorName">
    <vt:lpwstr>Sverre Eriksen</vt:lpwstr>
  </property>
  <property fmtid="{D5CDD505-2E9C-101B-9397-08002B2CF9AE}" pid="8" name="SD_CtlText_Confidentiality">
    <vt:lpwstr>Open (Ungraded)</vt:lpwstr>
  </property>
  <property fmtid="{D5CDD505-2E9C-101B-9397-08002B2CF9AE}" pid="9" name="SD_UserprofileName">
    <vt:lpwstr/>
  </property>
  <property fmtid="{D5CDD505-2E9C-101B-9397-08002B2CF9AE}" pid="10" name="DocumentInfoFinished">
    <vt:lpwstr>True</vt:lpwstr>
  </property>
  <property fmtid="{D5CDD505-2E9C-101B-9397-08002B2CF9AE}" pid="11" name="SD_DocumentLanguage">
    <vt:lpwstr>en-GB</vt:lpwstr>
  </property>
  <property fmtid="{D5CDD505-2E9C-101B-9397-08002B2CF9AE}" pid="12" name="sdDocumentDate">
    <vt:lpwstr>44005</vt:lpwstr>
  </property>
  <property fmtid="{D5CDD505-2E9C-101B-9397-08002B2CF9AE}" pid="13" name="sdDocumentDateFormat">
    <vt:lpwstr>en-GB:dd MMMM yyyy</vt:lpwstr>
  </property>
  <property fmtid="{D5CDD505-2E9C-101B-9397-08002B2CF9AE}" pid="14" name="SD_CtlText_ConfidentialityColor">
    <vt:lpwstr>RGB(0,0,0)</vt:lpwstr>
  </property>
</Properties>
</file>