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8" r:id="rId2"/>
  </p:sldMasterIdLst>
  <p:notesMasterIdLst>
    <p:notesMasterId r:id="rId13"/>
  </p:notesMasterIdLst>
  <p:sldIdLst>
    <p:sldId id="256" r:id="rId3"/>
    <p:sldId id="637" r:id="rId4"/>
    <p:sldId id="638" r:id="rId5"/>
    <p:sldId id="640" r:id="rId6"/>
    <p:sldId id="680" r:id="rId7"/>
    <p:sldId id="349" r:id="rId8"/>
    <p:sldId id="681" r:id="rId9"/>
    <p:sldId id="433" r:id="rId10"/>
    <p:sldId id="682" r:id="rId11"/>
    <p:sldId id="263" r:id="rId12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15" autoAdjust="0"/>
    <p:restoredTop sz="94660"/>
  </p:normalViewPr>
  <p:slideViewPr>
    <p:cSldViewPr snapToObjects="1" showGuides="1">
      <p:cViewPr varScale="1">
        <p:scale>
          <a:sx n="180" d="100"/>
          <a:sy n="180" d="100"/>
        </p:scale>
        <p:origin x="120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C5E0D-B76F-47A8-91B1-C71AD6BE59C3}" type="datetimeFigureOut">
              <a:rPr lang="en-GB" smtClean="0"/>
              <a:t>18/06/2020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2EC2AB-FD5C-4EF7-AF8D-FB95907AF3A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4878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01987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92119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4686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44938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08351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09999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05813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6706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46900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3245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5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1" y="1160464"/>
            <a:ext cx="8893174" cy="31178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24" y="1641864"/>
            <a:ext cx="6445251" cy="666452"/>
          </a:xfrm>
        </p:spPr>
        <p:txBody>
          <a:bodyPr>
            <a:noAutofit/>
          </a:bodyPr>
          <a:lstStyle>
            <a:lvl1pPr>
              <a:lnSpc>
                <a:spcPct val="91000"/>
              </a:lnSpc>
              <a:defRPr sz="2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pic>
        <p:nvPicPr>
          <p:cNvPr id="9" name="Picture 3" descr="U:\DNV\New upgrading projects received September 2013\PPT project assigned September 2013-\work\A4 PPT logos.emf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12" r="1"/>
          <a:stretch/>
        </p:blipFill>
        <p:spPr bwMode="auto">
          <a:xfrm>
            <a:off x="0" y="260350"/>
            <a:ext cx="8893174" cy="59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Connector 16"/>
          <p:cNvCxnSpPr/>
          <p:nvPr userDrawn="1"/>
        </p:nvCxnSpPr>
        <p:spPr>
          <a:xfrm>
            <a:off x="0" y="4204580"/>
            <a:ext cx="8893175" cy="0"/>
          </a:xfrm>
          <a:prstGeom prst="line">
            <a:avLst/>
          </a:prstGeom>
          <a:ln w="2159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0" y="6272408"/>
            <a:ext cx="8893175" cy="0"/>
          </a:xfrm>
          <a:prstGeom prst="line">
            <a:avLst/>
          </a:prstGeom>
          <a:ln w="6350">
            <a:solidFill>
              <a:srgbClr val="4D4D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6848475" y="6492748"/>
            <a:ext cx="204565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900" b="1" cap="all" baseline="0" noProof="1">
                <a:solidFill>
                  <a:schemeClr val="accent2"/>
                </a:solidFill>
              </a:rPr>
              <a:t>Safer, smarter, greener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3" name="SD_FLD_Copyright"/>
          <p:cNvSpPr txBox="1"/>
          <p:nvPr userDrawn="1"/>
        </p:nvSpPr>
        <p:spPr>
          <a:xfrm>
            <a:off x="491055" y="6517926"/>
            <a:ext cx="469680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700" noProof="0" dirty="0">
                <a:solidFill>
                  <a:schemeClr val="tx1"/>
                </a:solidFill>
              </a:rPr>
              <a:t>DNV GL ©</a:t>
            </a:r>
          </a:p>
        </p:txBody>
      </p:sp>
      <p:sp>
        <p:nvSpPr>
          <p:cNvPr id="21" name="SD_FLD_DocumentNumber"/>
          <p:cNvSpPr txBox="1">
            <a:spLocks noChangeArrowheads="1"/>
          </p:cNvSpPr>
          <p:nvPr userDrawn="1"/>
        </p:nvSpPr>
        <p:spPr bwMode="auto">
          <a:xfrm>
            <a:off x="1691680" y="6517697"/>
            <a:ext cx="2805707" cy="179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l">
              <a:spcBef>
                <a:spcPts val="0"/>
              </a:spcBef>
            </a:pPr>
            <a:endParaRPr lang="en-GB" altLang="ja-JP" sz="700" dirty="0">
              <a:solidFill>
                <a:srgbClr val="000000"/>
              </a:solidFill>
              <a:ea typeface="ＭＳ Ｐゴシック" charset="-128"/>
              <a:cs typeface="Arial" charset="0"/>
            </a:endParaRPr>
          </a:p>
        </p:txBody>
      </p:sp>
      <p:sp>
        <p:nvSpPr>
          <p:cNvPr id="25" name="SD_FLD_Confidentiality"/>
          <p:cNvSpPr/>
          <p:nvPr userDrawn="1"/>
        </p:nvSpPr>
        <p:spPr>
          <a:xfrm>
            <a:off x="250822" y="6112089"/>
            <a:ext cx="2845013" cy="16031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endParaRPr lang="en-GB" sz="750" b="1" kern="120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7" name="SD_FLD_DocumentDate"/>
          <p:cNvSpPr/>
          <p:nvPr userDrawn="1"/>
        </p:nvSpPr>
        <p:spPr>
          <a:xfrm>
            <a:off x="249520" y="3862800"/>
            <a:ext cx="6446555" cy="33120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lvl="0" indent="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 2" pitchFamily="18" charset="2"/>
              <a:buNone/>
            </a:pPr>
            <a:r>
              <a:rPr lang="en-GB" sz="1600" b="0" kern="12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23 June 2020</a:t>
            </a:r>
            <a:endParaRPr lang="en-GB" sz="1600" b="0" kern="12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" name="SD_FLD_Author"/>
          <p:cNvSpPr txBox="1">
            <a:spLocks noChangeArrowheads="1"/>
          </p:cNvSpPr>
          <p:nvPr userDrawn="1"/>
        </p:nvSpPr>
        <p:spPr bwMode="auto">
          <a:xfrm>
            <a:off x="250823" y="3574800"/>
            <a:ext cx="6445252" cy="29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marL="0" indent="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 2" pitchFamily="18" charset="2"/>
              <a:buNone/>
            </a:pPr>
            <a:r>
              <a:rPr lang="en-GB" altLang="ja-JP"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Sverre Eriksen</a:t>
            </a:r>
            <a:endParaRPr lang="en-GB" altLang="ja-JP" sz="1600" b="1" kern="1200" baseline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2" name="SD_FLD_BusinessAreaName"/>
          <p:cNvSpPr/>
          <p:nvPr userDrawn="1"/>
        </p:nvSpPr>
        <p:spPr>
          <a:xfrm>
            <a:off x="250823" y="1396800"/>
            <a:ext cx="6445252" cy="21614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r>
              <a:rPr lang="en-GB" sz="1200" b="1" kern="1200" cap="all" baseline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Maritime</a:t>
            </a:r>
            <a:endParaRPr lang="en-GB" sz="1200" b="1" kern="1200" cap="all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6" name="Subtitle 2"/>
          <p:cNvSpPr>
            <a:spLocks noGrp="1"/>
          </p:cNvSpPr>
          <p:nvPr>
            <p:ph type="subTitle" idx="1"/>
          </p:nvPr>
        </p:nvSpPr>
        <p:spPr>
          <a:xfrm>
            <a:off x="250825" y="2420888"/>
            <a:ext cx="6445250" cy="648072"/>
          </a:xfrm>
        </p:spPr>
        <p:txBody>
          <a:bodyPr/>
          <a:lstStyle>
            <a:lvl1pPr marL="0" indent="0" algn="l" defTabSz="914400" rtl="0" eaLnBrk="1" latinLnBrk="0" hangingPunct="1">
              <a:buNone/>
              <a:defRPr lang="en-US" sz="16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29" name="SD_FLD_Draft" hidden="1"/>
          <p:cNvSpPr txBox="1">
            <a:spLocks noChangeArrowheads="1"/>
          </p:cNvSpPr>
          <p:nvPr userDrawn="1"/>
        </p:nvSpPr>
        <p:spPr bwMode="auto">
          <a:xfrm>
            <a:off x="3811588" y="6012000"/>
            <a:ext cx="1511300" cy="23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ctr">
              <a:spcBef>
                <a:spcPct val="50000"/>
              </a:spcBef>
            </a:pPr>
            <a:r>
              <a:rPr lang="en-GB" altLang="ja-JP" sz="1600" b="0" cap="all" baseline="0">
                <a:solidFill>
                  <a:srgbClr val="C4262E"/>
                </a:solidFill>
                <a:ea typeface="ＭＳ Ｐゴシック" charset="-128"/>
                <a:cs typeface="Arial" charset="0"/>
              </a:rPr>
              <a:t>Draft</a:t>
            </a:r>
            <a:endParaRPr lang="en-GB" altLang="ja-JP" sz="1600" b="0" cap="all" baseline="0" dirty="0">
              <a:solidFill>
                <a:srgbClr val="C4262E"/>
              </a:solidFill>
              <a:ea typeface="ＭＳ Ｐゴシック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393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1270800"/>
            <a:ext cx="4244976" cy="4722013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649788" y="1268413"/>
            <a:ext cx="4242692" cy="4724400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None/>
              <a:defRPr b="0"/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8495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1267200"/>
            <a:ext cx="8892000" cy="4726800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None/>
              <a:defRPr b="0"/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5752420"/>
            <a:ext cx="8892479" cy="241980"/>
          </a:xfrm>
          <a:solidFill>
            <a:schemeClr val="bg1">
              <a:alpha val="70000"/>
            </a:schemeClr>
          </a:solidFill>
        </p:spPr>
        <p:txBody>
          <a:bodyPr wrap="square" lIns="252000" tIns="36000" rIns="252000" bIns="3600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093425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0" y="1268413"/>
            <a:ext cx="8892480" cy="4724400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None/>
              <a:defRPr b="0"/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Table Placeholder 11">
            <a:extLst>
              <a:ext uri="{FF2B5EF4-FFF2-40B4-BE49-F238E27FC236}">
                <a16:creationId xmlns:a16="http://schemas.microsoft.com/office/drawing/2014/main" id="{FD5089BA-1A6D-454D-A324-D96EDF77F999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0" y="5907170"/>
            <a:ext cx="8892000" cy="21590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table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28067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 with text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260351"/>
            <a:ext cx="8892000" cy="5732462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None/>
              <a:defRPr b="0"/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68761"/>
            <a:ext cx="6696075" cy="939809"/>
          </a:xfrm>
          <a:solidFill>
            <a:schemeClr val="accent4">
              <a:alpha val="80000"/>
            </a:schemeClr>
          </a:solidFill>
        </p:spPr>
        <p:txBody>
          <a:bodyPr lIns="252000" tIns="252000" rIns="252000" bIns="252000" anchor="t">
            <a:spAutoFit/>
          </a:bodyPr>
          <a:lstStyle>
            <a:lvl1pPr algn="l">
              <a:defRPr sz="2800" b="0" cap="none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able Placeholder 11"/>
          <p:cNvSpPr>
            <a:spLocks noGrp="1"/>
          </p:cNvSpPr>
          <p:nvPr>
            <p:ph type="tbl" sz="quarter" idx="14"/>
          </p:nvPr>
        </p:nvSpPr>
        <p:spPr>
          <a:xfrm>
            <a:off x="0" y="5907170"/>
            <a:ext cx="8892000" cy="21590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table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7880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260351"/>
            <a:ext cx="8892000" cy="5732462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None/>
              <a:defRPr b="0"/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able Placeholder 11"/>
          <p:cNvSpPr>
            <a:spLocks noGrp="1"/>
          </p:cNvSpPr>
          <p:nvPr>
            <p:ph type="tbl" sz="quarter" idx="14"/>
          </p:nvPr>
        </p:nvSpPr>
        <p:spPr>
          <a:xfrm>
            <a:off x="0" y="5907170"/>
            <a:ext cx="8892000" cy="21590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table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73994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571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5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5BA07366-CB75-4AA8-9E5B-928B849F427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SD_FLD_Confidentiality"/>
          <p:cNvSpPr/>
          <p:nvPr userDrawn="1"/>
        </p:nvSpPr>
        <p:spPr>
          <a:xfrm>
            <a:off x="250822" y="6112089"/>
            <a:ext cx="2845013" cy="16031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endParaRPr lang="en-GB" sz="750" b="1" kern="120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SD_FLD_Draft" hidden="1"/>
          <p:cNvSpPr txBox="1">
            <a:spLocks noChangeArrowheads="1"/>
          </p:cNvSpPr>
          <p:nvPr userDrawn="1"/>
        </p:nvSpPr>
        <p:spPr bwMode="auto">
          <a:xfrm>
            <a:off x="3811588" y="6012000"/>
            <a:ext cx="1511300" cy="23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ctr">
              <a:spcBef>
                <a:spcPct val="50000"/>
              </a:spcBef>
            </a:pPr>
            <a:r>
              <a:rPr lang="en-GB" altLang="ja-JP" sz="1600" b="0" cap="all" baseline="0">
                <a:solidFill>
                  <a:srgbClr val="C4262E"/>
                </a:solidFill>
                <a:ea typeface="ＭＳ Ｐゴシック" charset="-128"/>
                <a:cs typeface="Arial" charset="0"/>
              </a:rPr>
              <a:t>Draft</a:t>
            </a:r>
            <a:endParaRPr lang="en-GB" altLang="ja-JP" sz="1600" b="0" cap="all" baseline="0" dirty="0">
              <a:solidFill>
                <a:srgbClr val="C4262E"/>
              </a:solidFill>
              <a:ea typeface="ＭＳ Ｐゴシック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9145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" y="260350"/>
            <a:ext cx="8893174" cy="316122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1262572"/>
            <a:ext cx="8425631" cy="1304415"/>
          </a:xfrm>
        </p:spPr>
        <p:txBody>
          <a:bodyPr anchor="t" anchorCtr="0"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-3601" y="3343880"/>
            <a:ext cx="8895600" cy="0"/>
          </a:xfrm>
          <a:prstGeom prst="line">
            <a:avLst/>
          </a:prstGeom>
          <a:ln w="2159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0823" y="3518053"/>
            <a:ext cx="4246563" cy="216024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  <a:endParaRPr lang="en-GB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250823" y="3752838"/>
            <a:ext cx="4246563" cy="204873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Email address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250823" y="3957711"/>
            <a:ext cx="4246563" cy="320602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Telephone number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250825" y="5769260"/>
            <a:ext cx="204565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900" b="1" cap="all" baseline="0" noProof="1">
                <a:solidFill>
                  <a:schemeClr val="accent2"/>
                </a:solidFill>
              </a:rPr>
              <a:t>Safer, smarter, greener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249663" y="4967444"/>
            <a:ext cx="2045659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1200" b="1" cap="none" baseline="0" noProof="1">
                <a:solidFill>
                  <a:schemeClr val="tx1"/>
                </a:solidFill>
              </a:rPr>
              <a:t>www.dnvgl.com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A9A4313-F9B2-4AB4-AB70-E15ED9797B6F}"/>
              </a:ext>
            </a:extLst>
          </p:cNvPr>
          <p:cNvSpPr txBox="1">
            <a:spLocks/>
          </p:cNvSpPr>
          <p:nvPr userDrawn="1"/>
        </p:nvSpPr>
        <p:spPr>
          <a:xfrm>
            <a:off x="4512330" y="5446066"/>
            <a:ext cx="4380845" cy="46737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defPPr>
              <a:defRPr lang="da-DK"/>
            </a:defPPr>
            <a:lvl1pPr marL="0" algn="l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The trademarks DNV GL</a:t>
            </a:r>
            <a:r>
              <a:rPr lang="en-GB" baseline="30000" dirty="0">
                <a:solidFill>
                  <a:schemeClr val="bg1">
                    <a:lumMod val="75000"/>
                  </a:schemeClr>
                </a:solidFill>
              </a:rPr>
              <a:t>®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, DNV</a:t>
            </a:r>
            <a:r>
              <a:rPr lang="en-GB" baseline="30000" dirty="0">
                <a:solidFill>
                  <a:schemeClr val="bg1">
                    <a:lumMod val="75000"/>
                  </a:schemeClr>
                </a:solidFill>
              </a:rPr>
              <a:t>®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, the Horizon Graphic and Det Norske Veritas</a:t>
            </a:r>
            <a:r>
              <a:rPr lang="en-GB" baseline="30000" dirty="0">
                <a:solidFill>
                  <a:schemeClr val="bg1">
                    <a:lumMod val="75000"/>
                  </a:schemeClr>
                </a:solidFill>
              </a:rPr>
              <a:t>®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 </a:t>
            </a:r>
            <a:br>
              <a:rPr lang="en-GB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are the properties of companies in the Det Norske Veritas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148798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250823" y="1268413"/>
            <a:ext cx="8641657" cy="4724400"/>
          </a:xfrm>
        </p:spPr>
        <p:txBody>
          <a:bodyPr/>
          <a:lstStyle>
            <a:lvl1pPr marL="342900" indent="-342900">
              <a:lnSpc>
                <a:spcPct val="100000"/>
              </a:lnSpc>
              <a:spcBef>
                <a:spcPts val="1200"/>
              </a:spcBef>
              <a:buClr>
                <a:srgbClr val="333333"/>
              </a:buClr>
              <a:buFont typeface="+mj-lt"/>
              <a:buAutoNum type="arabicPeriod"/>
              <a:defRPr b="1"/>
            </a:lvl1pPr>
            <a:lvl2pPr marL="522000" indent="-180000">
              <a:buFont typeface="Wingdings" panose="05000000000000000000" pitchFamily="2" charset="2"/>
              <a:buChar char="§"/>
              <a:defRPr/>
            </a:lvl2pPr>
            <a:lvl3pPr marL="738000">
              <a:defRPr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91283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795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5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1160747"/>
            <a:ext cx="8893175" cy="34425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24" y="1765372"/>
            <a:ext cx="8317620" cy="1909957"/>
          </a:xfrm>
        </p:spPr>
        <p:txBody>
          <a:bodyPr anchor="t" anchorCtr="0">
            <a:noAutofit/>
          </a:bodyPr>
          <a:lstStyle>
            <a:lvl1pPr>
              <a:lnSpc>
                <a:spcPct val="91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BA07366-CB75-4AA8-9E5B-928B849F427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3" descr="U:\DNV\New upgrading projects received September 2013\PPT project assigned September 2013-\work\A4 PPT logos.emf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12" r="1"/>
          <a:stretch/>
        </p:blipFill>
        <p:spPr bwMode="auto">
          <a:xfrm>
            <a:off x="0" y="260350"/>
            <a:ext cx="8893174" cy="59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Connector 16"/>
          <p:cNvCxnSpPr/>
          <p:nvPr userDrawn="1"/>
        </p:nvCxnSpPr>
        <p:spPr>
          <a:xfrm>
            <a:off x="0" y="4528482"/>
            <a:ext cx="8893175" cy="0"/>
          </a:xfrm>
          <a:prstGeom prst="line">
            <a:avLst/>
          </a:prstGeom>
          <a:ln w="2159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0" y="6272408"/>
            <a:ext cx="8893175" cy="0"/>
          </a:xfrm>
          <a:prstGeom prst="line">
            <a:avLst/>
          </a:prstGeom>
          <a:ln w="6350">
            <a:solidFill>
              <a:srgbClr val="4D4D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6848475" y="6492748"/>
            <a:ext cx="204565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900" b="1" cap="all" baseline="0" noProof="1">
                <a:solidFill>
                  <a:schemeClr val="accent2"/>
                </a:solidFill>
              </a:rPr>
              <a:t>Safer, smarter, greener</a:t>
            </a:r>
          </a:p>
        </p:txBody>
      </p:sp>
      <p:sp>
        <p:nvSpPr>
          <p:cNvPr id="18" name="SD_FLD_Copyright"/>
          <p:cNvSpPr txBox="1"/>
          <p:nvPr userDrawn="1"/>
        </p:nvSpPr>
        <p:spPr>
          <a:xfrm>
            <a:off x="491055" y="6517926"/>
            <a:ext cx="469680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700" noProof="0" dirty="0">
                <a:solidFill>
                  <a:schemeClr val="tx1"/>
                </a:solidFill>
              </a:rPr>
              <a:t>DNV GL ©</a:t>
            </a:r>
          </a:p>
        </p:txBody>
      </p:sp>
      <p:sp>
        <p:nvSpPr>
          <p:cNvPr id="16" name="SD_FLD_Confidentiality"/>
          <p:cNvSpPr/>
          <p:nvPr userDrawn="1"/>
        </p:nvSpPr>
        <p:spPr>
          <a:xfrm>
            <a:off x="250822" y="6112089"/>
            <a:ext cx="2845013" cy="16031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endParaRPr lang="en-GB" sz="750" b="1" kern="120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2" name="SD_FLD_DocumentDate"/>
          <p:cNvSpPr txBox="1">
            <a:spLocks noChangeArrowheads="1"/>
          </p:cNvSpPr>
          <p:nvPr userDrawn="1"/>
        </p:nvSpPr>
        <p:spPr bwMode="auto">
          <a:xfrm>
            <a:off x="1692000" y="6519600"/>
            <a:ext cx="2805388" cy="1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>
              <a:spcBef>
                <a:spcPct val="50000"/>
              </a:spcBef>
            </a:pPr>
            <a:r>
              <a:rPr lang="en-GB" altLang="ja-JP" sz="700">
                <a:solidFill>
                  <a:schemeClr val="tx1"/>
                </a:solidFill>
                <a:ea typeface="ＭＳ Ｐゴシック" charset="-128"/>
                <a:cs typeface="Arial" charset="0"/>
              </a:rPr>
              <a:t>23 June 2020</a:t>
            </a:r>
            <a:endParaRPr lang="en-GB" altLang="ja-JP" sz="700" dirty="0">
              <a:solidFill>
                <a:schemeClr val="tx1"/>
              </a:solidFill>
              <a:ea typeface="ＭＳ Ｐゴシック" charset="-128"/>
              <a:cs typeface="Arial" charset="0"/>
            </a:endParaRPr>
          </a:p>
        </p:txBody>
      </p:sp>
      <p:sp>
        <p:nvSpPr>
          <p:cNvPr id="23" name="SD_FLD_BusinessAreaName"/>
          <p:cNvSpPr/>
          <p:nvPr userDrawn="1"/>
        </p:nvSpPr>
        <p:spPr>
          <a:xfrm>
            <a:off x="250823" y="1396800"/>
            <a:ext cx="6445252" cy="21614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r>
              <a:rPr lang="en-GB" sz="1200" b="1" kern="1200" cap="all" baseline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Maritime</a:t>
            </a:r>
            <a:endParaRPr lang="en-GB" sz="1200" b="1" kern="1200" cap="all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" name="SD_FLD_Draft" hidden="1"/>
          <p:cNvSpPr txBox="1">
            <a:spLocks noChangeArrowheads="1"/>
          </p:cNvSpPr>
          <p:nvPr userDrawn="1"/>
        </p:nvSpPr>
        <p:spPr bwMode="auto">
          <a:xfrm>
            <a:off x="3811588" y="6012000"/>
            <a:ext cx="1511300" cy="23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ctr">
              <a:spcBef>
                <a:spcPct val="50000"/>
              </a:spcBef>
            </a:pPr>
            <a:r>
              <a:rPr lang="en-GB" altLang="ja-JP" sz="1600" b="0" cap="all" baseline="0">
                <a:solidFill>
                  <a:srgbClr val="C4262E"/>
                </a:solidFill>
                <a:ea typeface="ＭＳ Ｐゴシック" charset="-128"/>
                <a:cs typeface="Arial" charset="0"/>
              </a:rPr>
              <a:t>Draft</a:t>
            </a:r>
            <a:endParaRPr lang="en-GB" altLang="ja-JP" sz="1600" b="0" cap="all" baseline="0" dirty="0">
              <a:solidFill>
                <a:srgbClr val="C4262E"/>
              </a:solidFill>
              <a:ea typeface="ＭＳ Ｐゴシック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483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5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0" y="1160463"/>
            <a:ext cx="8893174" cy="3096000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FontTx/>
              <a:buNone/>
              <a:defRPr b="0"/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4271529"/>
            <a:ext cx="8893175" cy="17212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24" y="4876154"/>
            <a:ext cx="8317620" cy="1909957"/>
          </a:xfrm>
        </p:spPr>
        <p:txBody>
          <a:bodyPr anchor="t" anchorCtr="0">
            <a:noAutofit/>
          </a:bodyPr>
          <a:lstStyle>
            <a:lvl1pPr>
              <a:lnSpc>
                <a:spcPct val="91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BA07366-CB75-4AA8-9E5B-928B849F427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3" descr="U:\DNV\New upgrading projects received September 2013\PPT project assigned September 2013-\work\A4 PPT logos.emf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12" r="1"/>
          <a:stretch/>
        </p:blipFill>
        <p:spPr bwMode="auto">
          <a:xfrm>
            <a:off x="0" y="260350"/>
            <a:ext cx="8893174" cy="59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Connector 16"/>
          <p:cNvCxnSpPr/>
          <p:nvPr userDrawn="1"/>
        </p:nvCxnSpPr>
        <p:spPr>
          <a:xfrm>
            <a:off x="0" y="4264788"/>
            <a:ext cx="8893175" cy="0"/>
          </a:xfrm>
          <a:prstGeom prst="line">
            <a:avLst/>
          </a:prstGeom>
          <a:ln w="2159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0" y="6272408"/>
            <a:ext cx="8893175" cy="0"/>
          </a:xfrm>
          <a:prstGeom prst="line">
            <a:avLst/>
          </a:prstGeom>
          <a:ln w="6350">
            <a:solidFill>
              <a:srgbClr val="4D4D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6848475" y="6492748"/>
            <a:ext cx="204565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900" b="1" cap="all" baseline="0" noProof="1">
                <a:solidFill>
                  <a:schemeClr val="accent2"/>
                </a:solidFill>
              </a:rPr>
              <a:t>Safer, smarter, greener</a:t>
            </a:r>
          </a:p>
        </p:txBody>
      </p:sp>
      <p:sp>
        <p:nvSpPr>
          <p:cNvPr id="16" name="SD_FLD_Copyright"/>
          <p:cNvSpPr txBox="1"/>
          <p:nvPr userDrawn="1"/>
        </p:nvSpPr>
        <p:spPr>
          <a:xfrm>
            <a:off x="491055" y="6517926"/>
            <a:ext cx="469680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700" noProof="0" dirty="0">
                <a:solidFill>
                  <a:schemeClr val="tx1"/>
                </a:solidFill>
              </a:rPr>
              <a:t>DNV GL ©</a:t>
            </a:r>
          </a:p>
        </p:txBody>
      </p:sp>
      <p:sp>
        <p:nvSpPr>
          <p:cNvPr id="18" name="SD_FLD_Confidentiality"/>
          <p:cNvSpPr/>
          <p:nvPr userDrawn="1"/>
        </p:nvSpPr>
        <p:spPr>
          <a:xfrm>
            <a:off x="250822" y="6112089"/>
            <a:ext cx="2845013" cy="16031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endParaRPr lang="en-GB" sz="750" b="1" kern="120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2" name="SD_FLD_DocumentDate"/>
          <p:cNvSpPr txBox="1">
            <a:spLocks noChangeArrowheads="1"/>
          </p:cNvSpPr>
          <p:nvPr userDrawn="1"/>
        </p:nvSpPr>
        <p:spPr bwMode="auto">
          <a:xfrm>
            <a:off x="1692000" y="6519600"/>
            <a:ext cx="2805388" cy="1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>
              <a:spcBef>
                <a:spcPct val="50000"/>
              </a:spcBef>
            </a:pPr>
            <a:r>
              <a:rPr lang="en-GB" altLang="ja-JP" sz="700">
                <a:solidFill>
                  <a:schemeClr val="tx1"/>
                </a:solidFill>
                <a:ea typeface="ＭＳ Ｐゴシック" charset="-128"/>
                <a:cs typeface="Arial" charset="0"/>
              </a:rPr>
              <a:t>23 June 2020</a:t>
            </a:r>
            <a:endParaRPr lang="en-GB" altLang="ja-JP" sz="700" dirty="0">
              <a:solidFill>
                <a:schemeClr val="tx1"/>
              </a:solidFill>
              <a:ea typeface="ＭＳ Ｐゴシック" charset="-128"/>
              <a:cs typeface="Arial" charset="0"/>
            </a:endParaRPr>
          </a:p>
        </p:txBody>
      </p:sp>
      <p:sp>
        <p:nvSpPr>
          <p:cNvPr id="24" name="SD_FLD_BusinessAreaName"/>
          <p:cNvSpPr/>
          <p:nvPr userDrawn="1"/>
        </p:nvSpPr>
        <p:spPr>
          <a:xfrm>
            <a:off x="250825" y="4501596"/>
            <a:ext cx="6445252" cy="21614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pPr lvl="0" indent="0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 2" pitchFamily="18" charset="2"/>
              <a:buNone/>
            </a:pPr>
            <a:r>
              <a:rPr lang="en-GB" sz="1400" b="1" cap="all" baseline="0">
                <a:solidFill>
                  <a:schemeClr val="bg1"/>
                </a:solidFill>
              </a:rPr>
              <a:t>Maritime</a:t>
            </a:r>
            <a:endParaRPr lang="en-GB" sz="1400" b="1" cap="all" baseline="0" dirty="0">
              <a:solidFill>
                <a:schemeClr val="bg1"/>
              </a:solidFill>
            </a:endParaRPr>
          </a:p>
        </p:txBody>
      </p:sp>
      <p:sp>
        <p:nvSpPr>
          <p:cNvPr id="23" name="SD_FLD_Draft" hidden="1"/>
          <p:cNvSpPr txBox="1">
            <a:spLocks noChangeArrowheads="1"/>
          </p:cNvSpPr>
          <p:nvPr userDrawn="1"/>
        </p:nvSpPr>
        <p:spPr bwMode="auto">
          <a:xfrm>
            <a:off x="3811588" y="6012000"/>
            <a:ext cx="1511300" cy="23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ctr">
              <a:spcBef>
                <a:spcPct val="50000"/>
              </a:spcBef>
            </a:pPr>
            <a:r>
              <a:rPr lang="en-GB" altLang="ja-JP" sz="1600" b="0" cap="all" baseline="0">
                <a:solidFill>
                  <a:srgbClr val="C4262E"/>
                </a:solidFill>
                <a:ea typeface="ＭＳ Ｐゴシック" charset="-128"/>
                <a:cs typeface="Arial" charset="0"/>
              </a:rPr>
              <a:t>Draft</a:t>
            </a:r>
            <a:endParaRPr lang="en-GB" altLang="ja-JP" sz="1600" b="0" cap="all" baseline="0" dirty="0">
              <a:solidFill>
                <a:srgbClr val="C4262E"/>
              </a:solidFill>
              <a:ea typeface="ＭＳ Ｐゴシック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400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5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1" y="3933056"/>
            <a:ext cx="8893174" cy="2059757"/>
          </a:xfrm>
          <a:prstGeom prst="rect">
            <a:avLst/>
          </a:prstGeom>
          <a:solidFill>
            <a:srgbClr val="009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0" y="1160462"/>
            <a:ext cx="8893174" cy="2756849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None/>
              <a:defRPr b="0"/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25" y="4312347"/>
            <a:ext cx="6445251" cy="666452"/>
          </a:xfrm>
        </p:spPr>
        <p:txBody>
          <a:bodyPr>
            <a:noAutofit/>
          </a:bodyPr>
          <a:lstStyle>
            <a:lvl1pPr>
              <a:lnSpc>
                <a:spcPct val="91000"/>
              </a:lnSpc>
              <a:defRPr sz="2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9" name="Picture 3" descr="U:\DNV\New upgrading projects received September 2013\PPT project assigned September 2013-\work\A4 PPT logos.emf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12" r="1"/>
          <a:stretch/>
        </p:blipFill>
        <p:spPr bwMode="auto">
          <a:xfrm>
            <a:off x="0" y="260350"/>
            <a:ext cx="8893174" cy="59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Connector 16"/>
          <p:cNvCxnSpPr/>
          <p:nvPr userDrawn="1"/>
        </p:nvCxnSpPr>
        <p:spPr>
          <a:xfrm>
            <a:off x="0" y="3924941"/>
            <a:ext cx="8893175" cy="0"/>
          </a:xfrm>
          <a:prstGeom prst="line">
            <a:avLst/>
          </a:prstGeom>
          <a:ln w="2159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0" y="6272408"/>
            <a:ext cx="8893175" cy="0"/>
          </a:xfrm>
          <a:prstGeom prst="line">
            <a:avLst/>
          </a:prstGeom>
          <a:ln w="6350">
            <a:solidFill>
              <a:srgbClr val="4D4D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6848475" y="6492748"/>
            <a:ext cx="204565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900" b="1" cap="all" baseline="0" noProof="1">
                <a:solidFill>
                  <a:schemeClr val="accent2"/>
                </a:solidFill>
              </a:rPr>
              <a:t>Safer, smarter, greener</a:t>
            </a:r>
          </a:p>
        </p:txBody>
      </p:sp>
      <p:sp>
        <p:nvSpPr>
          <p:cNvPr id="21" name="SD_FLD_Copyright"/>
          <p:cNvSpPr txBox="1"/>
          <p:nvPr userDrawn="1"/>
        </p:nvSpPr>
        <p:spPr>
          <a:xfrm>
            <a:off x="491055" y="6517926"/>
            <a:ext cx="469680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700" noProof="0" dirty="0">
                <a:solidFill>
                  <a:schemeClr val="tx1"/>
                </a:solidFill>
              </a:rPr>
              <a:t>DNV GL ©</a:t>
            </a:r>
          </a:p>
        </p:txBody>
      </p:sp>
      <p:sp>
        <p:nvSpPr>
          <p:cNvPr id="22" name="SD_FLD_Author"/>
          <p:cNvSpPr txBox="1">
            <a:spLocks noChangeArrowheads="1"/>
          </p:cNvSpPr>
          <p:nvPr userDrawn="1"/>
        </p:nvSpPr>
        <p:spPr bwMode="auto">
          <a:xfrm>
            <a:off x="250823" y="5363202"/>
            <a:ext cx="6445252" cy="29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 anchorCtr="0"/>
          <a:lstStyle/>
          <a:p>
            <a:pPr marL="0" indent="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 2" pitchFamily="18" charset="2"/>
              <a:buNone/>
            </a:pPr>
            <a:r>
              <a:rPr lang="en-GB" altLang="ja-JP" sz="12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Sverre Eriksen</a:t>
            </a:r>
            <a:endParaRPr lang="en-GB" altLang="ja-JP" sz="1200" b="1" kern="1200" baseline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3" name="SD_FLD_DocumentDate"/>
          <p:cNvSpPr/>
          <p:nvPr userDrawn="1"/>
        </p:nvSpPr>
        <p:spPr>
          <a:xfrm>
            <a:off x="249520" y="5685609"/>
            <a:ext cx="6446555" cy="30720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lvl="0" indent="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 2" pitchFamily="18" charset="2"/>
              <a:buNone/>
            </a:pPr>
            <a:r>
              <a:rPr lang="en-GB" sz="1200" b="0" kern="12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23 June 2020</a:t>
            </a:r>
            <a:endParaRPr lang="en-GB" sz="1200" b="0" kern="12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" name="SD_FLD_Confidentiality"/>
          <p:cNvSpPr/>
          <p:nvPr userDrawn="1"/>
        </p:nvSpPr>
        <p:spPr>
          <a:xfrm>
            <a:off x="250822" y="6112089"/>
            <a:ext cx="2845013" cy="16031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endParaRPr lang="en-GB" sz="750" b="1" kern="120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6" name="SD_FLD_DocumentNumber"/>
          <p:cNvSpPr txBox="1">
            <a:spLocks noChangeArrowheads="1"/>
          </p:cNvSpPr>
          <p:nvPr userDrawn="1"/>
        </p:nvSpPr>
        <p:spPr bwMode="auto">
          <a:xfrm>
            <a:off x="1691680" y="6517697"/>
            <a:ext cx="2805707" cy="179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l">
              <a:spcBef>
                <a:spcPts val="0"/>
              </a:spcBef>
            </a:pPr>
            <a:endParaRPr lang="en-GB" altLang="ja-JP" sz="700" dirty="0">
              <a:solidFill>
                <a:srgbClr val="000000"/>
              </a:solidFill>
              <a:ea typeface="ＭＳ Ｐゴシック" charset="-128"/>
              <a:cs typeface="Arial" charset="0"/>
            </a:endParaRPr>
          </a:p>
        </p:txBody>
      </p:sp>
      <p:sp>
        <p:nvSpPr>
          <p:cNvPr id="28" name="SD_FLD_BusinessAreaName"/>
          <p:cNvSpPr/>
          <p:nvPr userDrawn="1"/>
        </p:nvSpPr>
        <p:spPr>
          <a:xfrm>
            <a:off x="246122" y="4056885"/>
            <a:ext cx="6445252" cy="21614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r>
              <a:rPr lang="en-GB" sz="1200" b="1" kern="1200" cap="all" baseline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Maritime</a:t>
            </a:r>
            <a:endParaRPr lang="en-GB" sz="1200" b="1" kern="1200" cap="all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" name="Subtitle 2"/>
          <p:cNvSpPr>
            <a:spLocks noGrp="1"/>
          </p:cNvSpPr>
          <p:nvPr>
            <p:ph type="subTitle" idx="1"/>
          </p:nvPr>
        </p:nvSpPr>
        <p:spPr>
          <a:xfrm>
            <a:off x="250825" y="5039166"/>
            <a:ext cx="6445250" cy="324036"/>
          </a:xfrm>
        </p:spPr>
        <p:txBody>
          <a:bodyPr/>
          <a:lstStyle>
            <a:lvl1pPr marL="0" indent="0" algn="l" defTabSz="914400" rtl="0" eaLnBrk="1" latinLnBrk="0" hangingPunct="1">
              <a:buNone/>
              <a:defRPr lang="en-US" sz="16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27" name="SD_FLD_Draft" hidden="1"/>
          <p:cNvSpPr txBox="1">
            <a:spLocks noChangeArrowheads="1"/>
          </p:cNvSpPr>
          <p:nvPr userDrawn="1"/>
        </p:nvSpPr>
        <p:spPr bwMode="auto">
          <a:xfrm>
            <a:off x="3811588" y="6012000"/>
            <a:ext cx="1511300" cy="23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ctr">
              <a:spcBef>
                <a:spcPct val="50000"/>
              </a:spcBef>
            </a:pPr>
            <a:r>
              <a:rPr lang="en-GB" altLang="ja-JP" sz="1600" b="0" cap="all" baseline="0">
                <a:solidFill>
                  <a:srgbClr val="C4262E"/>
                </a:solidFill>
                <a:ea typeface="ＭＳ Ｐゴシック" charset="-128"/>
                <a:cs typeface="Arial" charset="0"/>
              </a:rPr>
              <a:t>Draft</a:t>
            </a:r>
            <a:endParaRPr lang="en-GB" altLang="ja-JP" sz="1600" b="0" cap="all" baseline="0" dirty="0">
              <a:solidFill>
                <a:srgbClr val="C4262E"/>
              </a:solidFill>
              <a:ea typeface="ＭＳ Ｐゴシック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691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260351"/>
            <a:ext cx="8893174" cy="573246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1268761"/>
            <a:ext cx="6445250" cy="1298228"/>
          </a:xfrm>
        </p:spPr>
        <p:txBody>
          <a:bodyPr anchor="t">
            <a:noAutofit/>
          </a:bodyPr>
          <a:lstStyle>
            <a:lvl1pPr algn="l">
              <a:defRPr sz="2400" b="1" cap="none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5907600"/>
            <a:ext cx="8892000" cy="215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2900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260351"/>
            <a:ext cx="8892000" cy="5732462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None/>
              <a:defRPr b="0"/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1268761"/>
            <a:ext cx="6445250" cy="1298228"/>
          </a:xfrm>
        </p:spPr>
        <p:txBody>
          <a:bodyPr anchor="t">
            <a:noAutofit/>
          </a:bodyPr>
          <a:lstStyle>
            <a:lvl1pPr algn="l">
              <a:defRPr sz="2400" b="1" cap="none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able Placeholder 11"/>
          <p:cNvSpPr>
            <a:spLocks noGrp="1"/>
          </p:cNvSpPr>
          <p:nvPr>
            <p:ph type="tbl" sz="quarter" idx="14"/>
          </p:nvPr>
        </p:nvSpPr>
        <p:spPr>
          <a:xfrm>
            <a:off x="0" y="5907170"/>
            <a:ext cx="8892000" cy="21590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table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981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1268414"/>
            <a:ext cx="4243389" cy="4724400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9787" y="1268414"/>
            <a:ext cx="4243387" cy="4724400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8075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content with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24" y="972000"/>
            <a:ext cx="4243389" cy="572400"/>
          </a:xfrm>
        </p:spPr>
        <p:txBody>
          <a:bodyPr anchor="b">
            <a:noAutofit/>
          </a:bodyPr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0826" y="1620000"/>
            <a:ext cx="4243387" cy="4372813"/>
          </a:xfrm>
        </p:spPr>
        <p:txBody>
          <a:bodyPr>
            <a:noAutofit/>
          </a:bodyPr>
          <a:lstStyle>
            <a:lvl1pPr>
              <a:defRPr sz="1600" b="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9788" y="970248"/>
            <a:ext cx="4242692" cy="572312"/>
          </a:xfrm>
        </p:spPr>
        <p:txBody>
          <a:bodyPr anchor="b">
            <a:noAutofit/>
          </a:bodyPr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9787" y="1618861"/>
            <a:ext cx="4242693" cy="4373952"/>
          </a:xfrm>
        </p:spPr>
        <p:txBody>
          <a:bodyPr>
            <a:noAutofit/>
          </a:bodyPr>
          <a:lstStyle>
            <a:lvl1pPr>
              <a:defRPr sz="1600" b="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1136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U:\DNV\New upgrading projects received September 2013\PPT project assigned September 2013-\work\A4 PPT logos.emf"/>
          <p:cNvPicPr>
            <a:picLocks noChangeAspect="1" noChangeArrowheads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5"/>
          <a:stretch/>
        </p:blipFill>
        <p:spPr bwMode="auto">
          <a:xfrm>
            <a:off x="0" y="6277564"/>
            <a:ext cx="8895105" cy="328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0825" y="241082"/>
            <a:ext cx="8641656" cy="67008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25" y="1268414"/>
            <a:ext cx="8641656" cy="4724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825" y="6697681"/>
            <a:ext cx="2989028" cy="154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0823" y="6517926"/>
            <a:ext cx="240231" cy="17975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fld id="{5BA07366-CB75-4AA8-9E5B-928B849F427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SD_FLD_Copyright"/>
          <p:cNvSpPr txBox="1"/>
          <p:nvPr userDrawn="1"/>
        </p:nvSpPr>
        <p:spPr>
          <a:xfrm>
            <a:off x="491055" y="6517926"/>
            <a:ext cx="469680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700" noProof="0" dirty="0">
                <a:solidFill>
                  <a:schemeClr val="tx1"/>
                </a:solidFill>
              </a:rPr>
              <a:t>DNV GL ©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0" y="943200"/>
            <a:ext cx="8892481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D_FLD_Confidentiality"/>
          <p:cNvSpPr/>
          <p:nvPr userDrawn="1"/>
        </p:nvSpPr>
        <p:spPr>
          <a:xfrm>
            <a:off x="250822" y="6112089"/>
            <a:ext cx="2845013" cy="16031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endParaRPr lang="en-GB" sz="750" b="1" kern="120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SD_FLD_Draft" hidden="1"/>
          <p:cNvSpPr txBox="1">
            <a:spLocks noChangeArrowheads="1"/>
          </p:cNvSpPr>
          <p:nvPr userDrawn="1"/>
        </p:nvSpPr>
        <p:spPr bwMode="auto">
          <a:xfrm>
            <a:off x="3811588" y="6012000"/>
            <a:ext cx="1511300" cy="23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ctr">
              <a:spcBef>
                <a:spcPct val="50000"/>
              </a:spcBef>
            </a:pPr>
            <a:r>
              <a:rPr lang="en-GB" altLang="ja-JP" sz="1600" b="0" cap="all" baseline="0">
                <a:solidFill>
                  <a:srgbClr val="C4262E"/>
                </a:solidFill>
                <a:ea typeface="ＭＳ Ｐゴシック" charset="-128"/>
                <a:cs typeface="Arial" charset="0"/>
              </a:rPr>
              <a:t>Draft</a:t>
            </a:r>
            <a:endParaRPr lang="en-GB" altLang="ja-JP" sz="1600" b="0" cap="all" baseline="0" dirty="0">
              <a:solidFill>
                <a:srgbClr val="C4262E"/>
              </a:solidFill>
              <a:ea typeface="ＭＳ Ｐゴシック" charset="-128"/>
              <a:cs typeface="Arial" charset="0"/>
            </a:endParaRPr>
          </a:p>
        </p:txBody>
      </p:sp>
      <p:sp>
        <p:nvSpPr>
          <p:cNvPr id="14" name="SD_FLD_DocumentDate"/>
          <p:cNvSpPr txBox="1">
            <a:spLocks noChangeArrowheads="1"/>
          </p:cNvSpPr>
          <p:nvPr userDrawn="1"/>
        </p:nvSpPr>
        <p:spPr bwMode="auto">
          <a:xfrm>
            <a:off x="1692000" y="6519600"/>
            <a:ext cx="2805388" cy="1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>
              <a:spcBef>
                <a:spcPct val="50000"/>
              </a:spcBef>
            </a:pPr>
            <a:r>
              <a:rPr lang="en-GB" altLang="ja-JP" sz="700">
                <a:solidFill>
                  <a:schemeClr val="tx1"/>
                </a:solidFill>
                <a:ea typeface="ＭＳ Ｐゴシック" charset="-128"/>
                <a:cs typeface="Arial" charset="0"/>
              </a:rPr>
              <a:t>23 June 2020</a:t>
            </a:r>
            <a:endParaRPr lang="en-GB" altLang="ja-JP" sz="700" dirty="0">
              <a:solidFill>
                <a:schemeClr val="tx1"/>
              </a:solidFill>
              <a:ea typeface="ＭＳ Ｐゴシック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226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51" r:id="rId6"/>
    <p:sldLayoutId id="2147483665" r:id="rId7"/>
    <p:sldLayoutId id="2147483652" r:id="rId8"/>
    <p:sldLayoutId id="2147483653" r:id="rId9"/>
    <p:sldLayoutId id="2147483664" r:id="rId10"/>
    <p:sldLayoutId id="2147483666" r:id="rId11"/>
    <p:sldLayoutId id="2147483677" r:id="rId12"/>
    <p:sldLayoutId id="2147483675" r:id="rId13"/>
    <p:sldLayoutId id="2147483676" r:id="rId14"/>
    <p:sldLayoutId id="2147483654" r:id="rId15"/>
    <p:sldLayoutId id="2147483655" r:id="rId16"/>
    <p:sldLayoutId id="2147483667" r:id="rId17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1800" b="1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Wingdings" panose="05000000000000000000" pitchFamily="2" charset="2"/>
        <a:buChar char="§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396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12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828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44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8" userDrawn="1">
          <p15:clr>
            <a:srgbClr val="F26B43"/>
          </p15:clr>
        </p15:guide>
        <p15:guide id="2" orient="horz" pos="4160" userDrawn="1">
          <p15:clr>
            <a:srgbClr val="F26B43"/>
          </p15:clr>
        </p15:guide>
        <p15:guide id="3" orient="horz" pos="728" userDrawn="1">
          <p15:clr>
            <a:srgbClr val="F26B43"/>
          </p15:clr>
        </p15:guide>
        <p15:guide id="4" orient="horz" pos="800" userDrawn="1">
          <p15:clr>
            <a:srgbClr val="F26B43"/>
          </p15:clr>
        </p15:guide>
        <p15:guide id="5" orient="horz" pos="3776" userDrawn="1">
          <p15:clr>
            <a:srgbClr val="F26B43"/>
          </p15:clr>
        </p15:guide>
        <p15:guide id="6" pos="1448" userDrawn="1">
          <p15:clr>
            <a:srgbClr val="F26B43"/>
          </p15:clr>
        </p15:guide>
        <p15:guide id="7" pos="160" userDrawn="1">
          <p15:clr>
            <a:srgbClr val="F26B43"/>
          </p15:clr>
        </p15:guide>
        <p15:guide id="8" pos="5600" userDrawn="1">
          <p15:clr>
            <a:srgbClr val="F26B43"/>
          </p15:clr>
        </p15:guide>
        <p15:guide id="9" pos="4312" userDrawn="1">
          <p15:clr>
            <a:srgbClr val="F26B43"/>
          </p15:clr>
        </p15:guide>
        <p15:guide id="10" pos="4216" userDrawn="1">
          <p15:clr>
            <a:srgbClr val="F26B43"/>
          </p15:clr>
        </p15:guide>
        <p15:guide id="11" pos="2928" userDrawn="1">
          <p15:clr>
            <a:srgbClr val="F26B43"/>
          </p15:clr>
        </p15:guide>
        <p15:guide id="12" pos="2832" userDrawn="1">
          <p15:clr>
            <a:srgbClr val="F26B43"/>
          </p15:clr>
        </p15:guide>
        <p15:guide id="13" pos="154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U:\DNV\New upgrading projects received September 2013\PPT project assigned September 2013-\work\A4 PPT logos.emf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5"/>
          <a:stretch/>
        </p:blipFill>
        <p:spPr bwMode="auto">
          <a:xfrm>
            <a:off x="0" y="6277564"/>
            <a:ext cx="8895105" cy="328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0825" y="241082"/>
            <a:ext cx="8641656" cy="67008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25" y="1268414"/>
            <a:ext cx="8641656" cy="4724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825" y="6697681"/>
            <a:ext cx="2989028" cy="154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0823" y="6517926"/>
            <a:ext cx="240231" cy="17975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fld id="{5BA07366-CB75-4AA8-9E5B-928B849F427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SD_FLD_Copyright"/>
          <p:cNvSpPr txBox="1"/>
          <p:nvPr userDrawn="1"/>
        </p:nvSpPr>
        <p:spPr>
          <a:xfrm>
            <a:off x="491055" y="6517926"/>
            <a:ext cx="469680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700" noProof="0" dirty="0">
                <a:solidFill>
                  <a:schemeClr val="tx1"/>
                </a:solidFill>
              </a:rPr>
              <a:t>DNV GL ©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0" y="943200"/>
            <a:ext cx="8892481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D_FLD_Confidentiality"/>
          <p:cNvSpPr/>
          <p:nvPr userDrawn="1"/>
        </p:nvSpPr>
        <p:spPr>
          <a:xfrm>
            <a:off x="250822" y="6112089"/>
            <a:ext cx="2845013" cy="16031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endParaRPr lang="en-GB" sz="750" b="1" kern="120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SD_FLD_DocumentDate"/>
          <p:cNvSpPr txBox="1">
            <a:spLocks noChangeArrowheads="1"/>
          </p:cNvSpPr>
          <p:nvPr userDrawn="1"/>
        </p:nvSpPr>
        <p:spPr bwMode="auto">
          <a:xfrm>
            <a:off x="1692000" y="6519600"/>
            <a:ext cx="2805388" cy="1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>
              <a:spcBef>
                <a:spcPct val="50000"/>
              </a:spcBef>
            </a:pPr>
            <a:r>
              <a:rPr lang="en-GB" altLang="ja-JP" sz="700">
                <a:solidFill>
                  <a:schemeClr val="tx1"/>
                </a:solidFill>
                <a:ea typeface="ＭＳ Ｐゴシック" charset="-128"/>
                <a:cs typeface="Arial" charset="0"/>
              </a:rPr>
              <a:t>23 June 2020</a:t>
            </a:r>
            <a:endParaRPr lang="en-GB" altLang="ja-JP" sz="700" dirty="0">
              <a:solidFill>
                <a:schemeClr val="tx1"/>
              </a:solidFill>
              <a:ea typeface="ＭＳ Ｐゴシック" charset="-128"/>
              <a:cs typeface="Arial" charset="0"/>
            </a:endParaRPr>
          </a:p>
        </p:txBody>
      </p:sp>
      <p:sp>
        <p:nvSpPr>
          <p:cNvPr id="13" name="SD_FLD_Draft" hidden="1"/>
          <p:cNvSpPr txBox="1">
            <a:spLocks noChangeArrowheads="1"/>
          </p:cNvSpPr>
          <p:nvPr userDrawn="1"/>
        </p:nvSpPr>
        <p:spPr bwMode="auto">
          <a:xfrm>
            <a:off x="3811588" y="6012000"/>
            <a:ext cx="1511300" cy="23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ctr">
              <a:spcBef>
                <a:spcPct val="50000"/>
              </a:spcBef>
            </a:pPr>
            <a:r>
              <a:rPr lang="en-GB" altLang="ja-JP" sz="1600" b="0" cap="all" baseline="0">
                <a:solidFill>
                  <a:srgbClr val="C4262E"/>
                </a:solidFill>
                <a:ea typeface="ＭＳ Ｐゴシック" charset="-128"/>
                <a:cs typeface="Arial" charset="0"/>
              </a:rPr>
              <a:t>Draft</a:t>
            </a:r>
            <a:endParaRPr lang="en-GB" altLang="ja-JP" sz="1600" b="0" cap="all" baseline="0" dirty="0">
              <a:solidFill>
                <a:srgbClr val="C4262E"/>
              </a:solidFill>
              <a:ea typeface="ＭＳ Ｐゴシック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027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1800" b="1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Wingdings" panose="05000000000000000000" pitchFamily="2" charset="2"/>
        <a:buChar char="§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396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12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828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44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hyperlink" Target="http://ostensjo.no/wp-content/uploads/2015/04/DeepOcean-construction-vessel-Edda-Freya.png" TargetMode="External"/><Relationship Id="rId21" Type="http://schemas.openxmlformats.org/officeDocument/2006/relationships/image" Target="../media/image20.png"/><Relationship Id="rId7" Type="http://schemas.openxmlformats.org/officeDocument/2006/relationships/image" Target="../media/image8.jpe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5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hyperlink" Target="http://www.google.no/url?sa=i&amp;rct=j&amp;q=&amp;esrc=s&amp;source=images&amp;cd=&amp;cad=rja&amp;uact=8&amp;ved=0CAcQjRxqFQoTCN-hk9Ky4MgCFYbfcgod2AwEww&amp;url=http://www.skipsrevyen.no/forste-batterisystem-til-offshoreskip-i-operasjon-eidesvik-forst-ute/&amp;psig=AFQjCNGEowDnYTdy49EAC5Z_z8anYi31ig&amp;ust=1445957783358820" TargetMode="External"/><Relationship Id="rId24" Type="http://schemas.openxmlformats.org/officeDocument/2006/relationships/image" Target="../media/image23.png"/><Relationship Id="rId5" Type="http://schemas.openxmlformats.org/officeDocument/2006/relationships/image" Target="../media/image6.jpeg"/><Relationship Id="rId15" Type="http://schemas.openxmlformats.org/officeDocument/2006/relationships/image" Target="../media/image14.jpeg"/><Relationship Id="rId23" Type="http://schemas.openxmlformats.org/officeDocument/2006/relationships/image" Target="../media/image22.png"/><Relationship Id="rId10" Type="http://schemas.openxmlformats.org/officeDocument/2006/relationships/image" Target="../media/image10.jpeg"/><Relationship Id="rId19" Type="http://schemas.openxmlformats.org/officeDocument/2006/relationships/image" Target="../media/image18.png"/><Relationship Id="rId4" Type="http://schemas.openxmlformats.org/officeDocument/2006/relationships/image" Target="../media/image5.png"/><Relationship Id="rId9" Type="http://schemas.openxmlformats.org/officeDocument/2006/relationships/hyperlink" Target="http://www.google.no/url?sa=i&amp;rct=j&amp;q=&amp;esrc=s&amp;source=images&amp;cd=&amp;cad=rja&amp;uact=8&amp;ved=0CAcQjRw&amp;url=http://www.motorship.com/news101/ships-and-shipyards/viking-lady-commercial-ship-debut-for-fuel-cell-technology&amp;ei=c9FJVcDSN4yzsQHinYDICw&amp;bvm=bv.92291466,d.bGg&amp;psig=AFQjCNEENJHbiAFYymj536lZmAVP8Zo0Cw&amp;ust=1430987506741136" TargetMode="External"/><Relationship Id="rId14" Type="http://schemas.openxmlformats.org/officeDocument/2006/relationships/image" Target="../media/image13.jpeg"/><Relationship Id="rId22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24" y="1641864"/>
            <a:ext cx="7777560" cy="666452"/>
          </a:xfrm>
        </p:spPr>
        <p:txBody>
          <a:bodyPr/>
          <a:lstStyle/>
          <a:p>
            <a:r>
              <a:rPr lang="en-GB" dirty="0"/>
              <a:t>Ensuring efficiency and safety in electric vessels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Updated regulations</a:t>
            </a:r>
          </a:p>
        </p:txBody>
      </p:sp>
    </p:spTree>
    <p:extLst>
      <p:ext uri="{BB962C8B-B14F-4D97-AF65-F5344CB8AC3E}">
        <p14:creationId xmlns:p14="http://schemas.microsoft.com/office/powerpoint/2010/main" val="2613911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B6157-B40B-4FF0-856A-AAC83BE88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0AD113C-80E6-4D04-B65C-3666E1C68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noProof="0" smtClean="0"/>
              <a:pPr/>
              <a:t>10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AAB093-B371-4697-8072-51F8A1C28B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AAF720-D967-4EAA-A622-238509F2B5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FCAA072-0359-4ED5-B089-44A2CD972CF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4994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BF12A-DDFB-4C0D-BFFE-5D9F4BAC3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13066-3D36-41CE-AAD9-EDB04BC14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1D8637-89E9-4B7C-A295-4890B51E1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2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553187-A21D-4F18-865A-2B86FA82E3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74"/>
            <a:ext cx="9153052" cy="685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23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2585C-475B-4095-A743-2B5A37890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695CA6-AB10-4119-95D6-236331FEB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2C37F9-51F7-48EF-ADAC-CC1955B0B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3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7EAA0C9-BACF-4B1D-8A41-E89676C2C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5579" y="0"/>
            <a:ext cx="12458524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1380CF7-9830-4E2F-9A2B-A15050C901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00608" y="4405179"/>
            <a:ext cx="4320480" cy="239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218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03400"/>
            <a:ext cx="8119656" cy="376924"/>
          </a:xfrm>
        </p:spPr>
        <p:txBody>
          <a:bodyPr/>
          <a:lstStyle/>
          <a:p>
            <a:r>
              <a:rPr lang="en-GB" dirty="0">
                <a:latin typeface="Broader View" pitchFamily="34" charset="0"/>
              </a:rPr>
              <a:t>DNV GL Classed and pre classed vessels with batteries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4</a:t>
            </a:fld>
            <a:endParaRPr lang="en-GB" dirty="0"/>
          </a:p>
        </p:txBody>
      </p:sp>
      <p:pic>
        <p:nvPicPr>
          <p:cNvPr id="1026" name="Picture 5" descr="DeepOcean - construction vessel  - Edda Frey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540" y="1274758"/>
            <a:ext cx="1752779" cy="982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static1.squarespace.com/static/526a75e7e4b0d55c33aa4834/t/553fb899e4b0887b04d73b8e/1430239391458/?format=1000w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900" y="5041952"/>
            <a:ext cx="1848057" cy="924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709" y="2787337"/>
            <a:ext cx="1709696" cy="80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57" y="2689239"/>
            <a:ext cx="1639991" cy="922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http://ing.dk/sites/ing/files/styles/w800_16-9/public/elfaerge_1.jpg?itok=EkOTbLDv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595" y="3774453"/>
            <a:ext cx="1492517" cy="839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://www.motorship.com/__data/assets/image/0017/336041/Viking_Lady.jp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52" y="1285574"/>
            <a:ext cx="1634134" cy="1229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http://www.skipsrevyen.no/wp-content/uploads/2015/05/Viking-QueenNMI07.jpg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542" y="2651427"/>
            <a:ext cx="1624174" cy="1082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57" y="3706628"/>
            <a:ext cx="1589435" cy="1192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9757" y="3842748"/>
            <a:ext cx="1610197" cy="882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9757" y="4934695"/>
            <a:ext cx="1569347" cy="1031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771" y="1285574"/>
            <a:ext cx="1465602" cy="103628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286" y="2605150"/>
            <a:ext cx="1703502" cy="95778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69" y="5094224"/>
            <a:ext cx="1575809" cy="8859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604517" y="1243943"/>
            <a:ext cx="1927398" cy="9637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846" y="4918725"/>
            <a:ext cx="1781206" cy="100192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834489" y="3978701"/>
            <a:ext cx="2004738" cy="80267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8174506-BBF2-44FF-AD9B-44C21BFBD39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628012" y="4978285"/>
            <a:ext cx="1569348" cy="100192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01F57EA-5E8F-45E5-9F3F-D68C49477FFD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710059" y="1023319"/>
            <a:ext cx="1380963" cy="147417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4D145C5-23DC-4558-A6E7-C82B06C3BE99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497617" y="2550552"/>
            <a:ext cx="1589435" cy="106698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C5EDD06-F64F-4DEC-B7A3-233974D1355B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334138" y="3853279"/>
            <a:ext cx="1724622" cy="97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787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032A7-DAA2-4EFE-8AC2-0BBDBC81D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476672"/>
            <a:ext cx="8641656" cy="434495"/>
          </a:xfrm>
        </p:spPr>
        <p:txBody>
          <a:bodyPr/>
          <a:lstStyle/>
          <a:p>
            <a:br>
              <a:rPr lang="en-GB"/>
            </a:br>
            <a:r>
              <a:rPr lang="en-GB"/>
              <a:t>Arrangement of battery space [2.2] and [3.2.1.1]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65476-058D-4328-A54A-8CABBDAF55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Battery space behind collision bulkhead</a:t>
            </a:r>
          </a:p>
          <a:p>
            <a:r>
              <a:rPr lang="en-US" dirty="0">
                <a:solidFill>
                  <a:srgbClr val="C4262E"/>
                </a:solidFill>
              </a:rPr>
              <a:t>Only equipment associated with the battery system shall be placed within</a:t>
            </a:r>
            <a:r>
              <a:rPr lang="en-GB" dirty="0">
                <a:solidFill>
                  <a:srgbClr val="C4262E"/>
                </a:solidFill>
              </a:rPr>
              <a:t> the battery space</a:t>
            </a:r>
          </a:p>
          <a:p>
            <a:r>
              <a:rPr lang="en-GB" dirty="0">
                <a:solidFill>
                  <a:srgbClr val="C4262E"/>
                </a:solidFill>
              </a:rPr>
              <a:t>Avoid </a:t>
            </a:r>
            <a:r>
              <a:rPr lang="en-US" dirty="0">
                <a:solidFill>
                  <a:srgbClr val="C4262E"/>
                </a:solidFill>
              </a:rPr>
              <a:t>pipes running through battery space</a:t>
            </a:r>
            <a:endParaRPr lang="en-GB" dirty="0">
              <a:solidFill>
                <a:srgbClr val="C4262E"/>
              </a:solidFill>
            </a:endParaRPr>
          </a:p>
          <a:p>
            <a:r>
              <a:rPr lang="en-GB" dirty="0"/>
              <a:t>Pure battery driven vessels needs</a:t>
            </a:r>
            <a:br>
              <a:rPr lang="en-GB" dirty="0"/>
            </a:br>
            <a:r>
              <a:rPr lang="en-GB" dirty="0"/>
              <a:t>two separate battery spaces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AB178D-4FD1-4B95-A98E-9F158D7B2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5</a:t>
            </a:fld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D36E83-9FB1-4574-9902-0AF3B83E29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944" y="2636912"/>
            <a:ext cx="4788024" cy="352398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FE59FFA-0781-4F44-A83B-41BC044E22E6}"/>
              </a:ext>
            </a:extLst>
          </p:cNvPr>
          <p:cNvSpPr/>
          <p:nvPr/>
        </p:nvSpPr>
        <p:spPr>
          <a:xfrm>
            <a:off x="0" y="260351"/>
            <a:ext cx="7020272" cy="216322"/>
          </a:xfrm>
          <a:prstGeom prst="rect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pPr>
              <a:lnSpc>
                <a:spcPct val="113000"/>
              </a:lnSpc>
              <a:spcBef>
                <a:spcPts val="600"/>
              </a:spcBef>
            </a:pPr>
            <a:r>
              <a:rPr lang="en-GB" sz="1200" dirty="0">
                <a:latin typeface="Broader View" pitchFamily="34" charset="0"/>
              </a:rPr>
              <a:t>Part 6 Chapter 2 - Propulsion, power generation and auxiliary systems</a:t>
            </a:r>
          </a:p>
        </p:txBody>
      </p:sp>
    </p:spTree>
    <p:extLst>
      <p:ext uri="{BB962C8B-B14F-4D97-AF65-F5344CB8AC3E}">
        <p14:creationId xmlns:p14="http://schemas.microsoft.com/office/powerpoint/2010/main" val="847839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Ventilation of battery space [2.3]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7CF70-889B-4F91-83F4-004078FC6BB8}" type="slidenum">
              <a:rPr lang="en-GB" altLang="ja-JP" smtClean="0"/>
              <a:pPr/>
              <a:t>6</a:t>
            </a:fld>
            <a:endParaRPr lang="en-GB" altLang="ja-JP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265365"/>
            <a:ext cx="2520280" cy="252028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7504" y="1628800"/>
            <a:ext cx="6120680" cy="1163153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250825" y="1628800"/>
            <a:ext cx="8641656" cy="1163153"/>
          </a:xfrm>
        </p:spPr>
        <p:txBody>
          <a:bodyPr/>
          <a:lstStyle/>
          <a:p>
            <a:pPr lvl="1"/>
            <a:r>
              <a:rPr lang="en-GB" dirty="0"/>
              <a:t>Mechanical ventilation of the battery space</a:t>
            </a:r>
          </a:p>
          <a:p>
            <a:pPr lvl="1"/>
            <a:r>
              <a:rPr lang="en-GB" dirty="0"/>
              <a:t>Ventilation in case of thermal runaway</a:t>
            </a:r>
          </a:p>
          <a:p>
            <a:pPr lvl="1"/>
            <a:r>
              <a:rPr lang="en-GB" dirty="0"/>
              <a:t>Ventilation pipes from battery space independent </a:t>
            </a:r>
            <a:br>
              <a:rPr lang="en-GB" dirty="0"/>
            </a:br>
            <a:r>
              <a:rPr lang="en-GB" dirty="0"/>
              <a:t>of other ventilation</a:t>
            </a:r>
          </a:p>
          <a:p>
            <a:pPr lvl="1"/>
            <a:r>
              <a:rPr lang="en-GB" dirty="0"/>
              <a:t>Battery type dependent over pressure / under pressure </a:t>
            </a:r>
            <a:br>
              <a:rPr lang="en-GB" dirty="0"/>
            </a:br>
            <a:r>
              <a:rPr lang="en-GB" dirty="0"/>
              <a:t>of battery space</a:t>
            </a:r>
          </a:p>
          <a:p>
            <a:pPr lvl="1"/>
            <a:r>
              <a:rPr lang="en-GB" dirty="0">
                <a:solidFill>
                  <a:srgbClr val="C4262E"/>
                </a:solidFill>
              </a:rPr>
              <a:t>Gas detection in battery space</a:t>
            </a:r>
          </a:p>
          <a:p>
            <a:pPr marL="0" indent="0">
              <a:buNone/>
            </a:pPr>
            <a:endParaRPr lang="en-GB" sz="1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C5DBFE8-371C-4FC5-8F5E-F4E8AECE3B60}"/>
              </a:ext>
            </a:extLst>
          </p:cNvPr>
          <p:cNvSpPr/>
          <p:nvPr/>
        </p:nvSpPr>
        <p:spPr>
          <a:xfrm>
            <a:off x="0" y="260351"/>
            <a:ext cx="7020272" cy="216322"/>
          </a:xfrm>
          <a:prstGeom prst="rect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pPr>
              <a:lnSpc>
                <a:spcPct val="113000"/>
              </a:lnSpc>
              <a:spcBef>
                <a:spcPts val="600"/>
              </a:spcBef>
            </a:pPr>
            <a:r>
              <a:rPr lang="en-GB" sz="1200" dirty="0">
                <a:latin typeface="Broader View" pitchFamily="34" charset="0"/>
              </a:rPr>
              <a:t>Part 6 Chapter 2 - Propulsion, power generation and auxiliary systems</a:t>
            </a:r>
          </a:p>
        </p:txBody>
      </p:sp>
    </p:spTree>
    <p:extLst>
      <p:ext uri="{BB962C8B-B14F-4D97-AF65-F5344CB8AC3E}">
        <p14:creationId xmlns:p14="http://schemas.microsoft.com/office/powerpoint/2010/main" val="3512840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Fire safety of battery space [2.4]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7CF70-889B-4F91-83F4-004078FC6BB8}" type="slidenum">
              <a:rPr lang="en-GB" altLang="ja-JP" smtClean="0"/>
              <a:pPr/>
              <a:t>7</a:t>
            </a:fld>
            <a:endParaRPr lang="en-GB" altLang="ja-JP" dirty="0"/>
          </a:p>
        </p:txBody>
      </p:sp>
      <p:sp>
        <p:nvSpPr>
          <p:cNvPr id="3" name="Rectangle 2"/>
          <p:cNvSpPr/>
          <p:nvPr/>
        </p:nvSpPr>
        <p:spPr>
          <a:xfrm>
            <a:off x="107504" y="1628800"/>
            <a:ext cx="6120680" cy="1163153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250825" y="1628800"/>
            <a:ext cx="8641656" cy="1163153"/>
          </a:xfrm>
        </p:spPr>
        <p:txBody>
          <a:bodyPr/>
          <a:lstStyle/>
          <a:p>
            <a:r>
              <a:rPr lang="en-GB" dirty="0">
                <a:solidFill>
                  <a:srgbClr val="C4262E"/>
                </a:solidFill>
              </a:rPr>
              <a:t>Fire integrity as for machinery space of category A </a:t>
            </a:r>
            <a:r>
              <a:rPr lang="en-GB" dirty="0"/>
              <a:t>and with A60 towards high fire risk areas (e.g. the room with diesels engines)</a:t>
            </a:r>
          </a:p>
          <a:p>
            <a:r>
              <a:rPr lang="en-GB" dirty="0"/>
              <a:t>Fire detection by smoke and </a:t>
            </a:r>
            <a:r>
              <a:rPr lang="en-GB" dirty="0">
                <a:solidFill>
                  <a:srgbClr val="C4262E"/>
                </a:solidFill>
              </a:rPr>
              <a:t>temperature detectors</a:t>
            </a:r>
          </a:p>
          <a:p>
            <a:r>
              <a:rPr lang="en-GB" dirty="0"/>
              <a:t>Fire extinguishing by fixed fire fighting system</a:t>
            </a:r>
          </a:p>
          <a:p>
            <a:r>
              <a:rPr lang="en-GB" dirty="0">
                <a:solidFill>
                  <a:srgbClr val="C4262E"/>
                </a:solidFill>
              </a:rPr>
              <a:t>Gas based extinguish systems </a:t>
            </a:r>
            <a:br>
              <a:rPr lang="en-GB" dirty="0">
                <a:solidFill>
                  <a:srgbClr val="C4262E"/>
                </a:solidFill>
              </a:rPr>
            </a:br>
            <a:r>
              <a:rPr lang="en-GB" dirty="0">
                <a:solidFill>
                  <a:srgbClr val="C4262E"/>
                </a:solidFill>
              </a:rPr>
              <a:t>need two releases</a:t>
            </a:r>
          </a:p>
          <a:p>
            <a:r>
              <a:rPr lang="en-GB" dirty="0">
                <a:solidFill>
                  <a:srgbClr val="C4262E"/>
                </a:solidFill>
              </a:rPr>
              <a:t>Saltwater extinguish medium</a:t>
            </a:r>
            <a:br>
              <a:rPr lang="en-GB" dirty="0">
                <a:solidFill>
                  <a:srgbClr val="C4262E"/>
                </a:solidFill>
              </a:rPr>
            </a:br>
            <a:r>
              <a:rPr lang="en-GB" dirty="0">
                <a:solidFill>
                  <a:srgbClr val="C4262E"/>
                </a:solidFill>
              </a:rPr>
              <a:t>shall only be used as last resort</a:t>
            </a:r>
          </a:p>
          <a:p>
            <a:pPr marL="0" indent="0">
              <a:buNone/>
            </a:pPr>
            <a:endParaRPr lang="en-GB" sz="1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5B4D39-3595-4375-B998-B2C86447F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3" y="3354544"/>
            <a:ext cx="4104457" cy="273794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C5417F4-C513-48DC-95BC-F485544C1727}"/>
              </a:ext>
            </a:extLst>
          </p:cNvPr>
          <p:cNvSpPr/>
          <p:nvPr/>
        </p:nvSpPr>
        <p:spPr>
          <a:xfrm>
            <a:off x="0" y="260351"/>
            <a:ext cx="7020272" cy="216322"/>
          </a:xfrm>
          <a:prstGeom prst="rect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pPr>
              <a:lnSpc>
                <a:spcPct val="113000"/>
              </a:lnSpc>
              <a:spcBef>
                <a:spcPts val="600"/>
              </a:spcBef>
            </a:pPr>
            <a:r>
              <a:rPr lang="en-GB" sz="1200" dirty="0">
                <a:latin typeface="Broader View" pitchFamily="34" charset="0"/>
              </a:rPr>
              <a:t>Part 6 Chapter 2 - Propulsion, power generation and auxiliary systems</a:t>
            </a:r>
          </a:p>
        </p:txBody>
      </p:sp>
    </p:spTree>
    <p:extLst>
      <p:ext uri="{BB962C8B-B14F-4D97-AF65-F5344CB8AC3E}">
        <p14:creationId xmlns:p14="http://schemas.microsoft.com/office/powerpoint/2010/main" val="2765206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Broader View" pitchFamily="34" charset="0"/>
              </a:rPr>
              <a:t>Energy Management System, EMS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7CF70-889B-4F91-83F4-004078FC6BB8}" type="slidenum">
              <a:rPr lang="en-GB" altLang="ja-JP" smtClean="0"/>
              <a:pPr/>
              <a:t>8</a:t>
            </a:fld>
            <a:endParaRPr lang="en-GB" altLang="ja-JP" dirty="0"/>
          </a:p>
        </p:txBody>
      </p:sp>
      <p:sp>
        <p:nvSpPr>
          <p:cNvPr id="8" name="Rectangle 7"/>
          <p:cNvSpPr/>
          <p:nvPr/>
        </p:nvSpPr>
        <p:spPr>
          <a:xfrm>
            <a:off x="0" y="260351"/>
            <a:ext cx="7020272" cy="216322"/>
          </a:xfrm>
          <a:prstGeom prst="rect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pPr>
              <a:lnSpc>
                <a:spcPct val="113000"/>
              </a:lnSpc>
              <a:spcBef>
                <a:spcPts val="600"/>
              </a:spcBef>
            </a:pPr>
            <a:r>
              <a:rPr lang="en-GB" sz="1200" dirty="0">
                <a:latin typeface="Broader View" pitchFamily="34" charset="0"/>
              </a:rPr>
              <a:t>Part 6 Chapter 2 - Propulsion, power generation and auxiliary systems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212976"/>
            <a:ext cx="2592288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F6FE3B7-4DF8-45EC-AE87-62E6808B2F43}"/>
              </a:ext>
            </a:extLst>
          </p:cNvPr>
          <p:cNvSpPr/>
          <p:nvPr/>
        </p:nvSpPr>
        <p:spPr>
          <a:xfrm>
            <a:off x="501686" y="1268760"/>
            <a:ext cx="8246777" cy="2337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00" lvl="0" indent="-180000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rgbClr val="333333"/>
                </a:solidFill>
              </a:rPr>
              <a:t>Calculation of available energy from batteries</a:t>
            </a:r>
          </a:p>
          <a:p>
            <a:pPr marL="180000" lvl="0" indent="-180000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rgbClr val="333333"/>
                </a:solidFill>
              </a:rPr>
              <a:t>Calculation of available power from the batteries.</a:t>
            </a:r>
          </a:p>
          <a:p>
            <a:pPr marL="180000" lvl="0" indent="-180000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rgbClr val="333333"/>
                </a:solidFill>
              </a:rPr>
              <a:t>Calculation of remaining time of supply from batteries</a:t>
            </a:r>
          </a:p>
          <a:p>
            <a:pPr marL="180000" lvl="0" indent="-180000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4262E"/>
                </a:solidFill>
              </a:rPr>
              <a:t>Changed the requirements for calculation of needed battery capacity such that the capacity is not any longer related to a specific operation/route.</a:t>
            </a:r>
          </a:p>
          <a:p>
            <a:pPr marL="180000" lvl="0" indent="-180000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4262E"/>
                </a:solidFill>
              </a:rPr>
              <a:t>Calculation remaining time that the vessel can operate on EES systems after worst case failure scenario.</a:t>
            </a:r>
            <a:endParaRPr lang="en-GB" sz="1600" dirty="0">
              <a:solidFill>
                <a:srgbClr val="C426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952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Battery system design [4.1]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7CF70-889B-4F91-83F4-004078FC6BB8}" type="slidenum">
              <a:rPr lang="en-GB" altLang="ja-JP" smtClean="0"/>
              <a:pPr/>
              <a:t>9</a:t>
            </a:fld>
            <a:endParaRPr lang="en-GB" altLang="ja-JP" dirty="0"/>
          </a:p>
        </p:txBody>
      </p:sp>
      <p:sp>
        <p:nvSpPr>
          <p:cNvPr id="3" name="Rectangle 2"/>
          <p:cNvSpPr/>
          <p:nvPr/>
        </p:nvSpPr>
        <p:spPr>
          <a:xfrm>
            <a:off x="107504" y="1628800"/>
            <a:ext cx="6120680" cy="1163153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250825" y="1628800"/>
            <a:ext cx="8641656" cy="1163153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Verdana" panose="020B0604030504040204" pitchFamily="34" charset="0"/>
              </a:rPr>
              <a:t>Clarified requirements for creepage and clearance distances, earth faults, electrical insulations and cooling liquid leakage.</a:t>
            </a:r>
            <a:endParaRPr lang="en-GB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Strengthened requirements for liquid cooled battery systems</a:t>
            </a:r>
            <a:endParaRPr lang="en-GB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Clarified requirements for ingress protection of battery systems.</a:t>
            </a:r>
            <a:endParaRPr lang="en-GB" sz="1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92D737B-B323-49D3-A34B-EEC3BEE7A366}"/>
              </a:ext>
            </a:extLst>
          </p:cNvPr>
          <p:cNvSpPr/>
          <p:nvPr/>
        </p:nvSpPr>
        <p:spPr>
          <a:xfrm>
            <a:off x="0" y="260351"/>
            <a:ext cx="7020272" cy="216322"/>
          </a:xfrm>
          <a:prstGeom prst="rect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pPr>
              <a:lnSpc>
                <a:spcPct val="113000"/>
              </a:lnSpc>
              <a:spcBef>
                <a:spcPts val="600"/>
              </a:spcBef>
            </a:pPr>
            <a:r>
              <a:rPr lang="en-GB" sz="1200" dirty="0">
                <a:latin typeface="Broader View" pitchFamily="34" charset="0"/>
              </a:rPr>
              <a:t>Part 6 Chapter 2 - Propulsion, power generation and auxiliary systems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98D4E0-21F9-446D-BC2C-66474A9E87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5" y="3609670"/>
            <a:ext cx="7715250" cy="212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578536"/>
      </p:ext>
    </p:extLst>
  </p:cSld>
  <p:clrMapOvr>
    <a:masterClrMapping/>
  </p:clrMapOvr>
</p:sld>
</file>

<file path=ppt/theme/theme1.xml><?xml version="1.0" encoding="utf-8"?>
<a:theme xmlns:a="http://schemas.openxmlformats.org/drawingml/2006/main" name="DNV GL template">
  <a:themeElements>
    <a:clrScheme name="DNV powerpoint">
      <a:dk1>
        <a:srgbClr val="333333"/>
      </a:dk1>
      <a:lt1>
        <a:srgbClr val="FFFFFF"/>
      </a:lt1>
      <a:dk2>
        <a:srgbClr val="0F204B"/>
      </a:dk2>
      <a:lt2>
        <a:srgbClr val="C8C8C8"/>
      </a:lt2>
      <a:accent1>
        <a:srgbClr val="99D6F0"/>
      </a:accent1>
      <a:accent2>
        <a:srgbClr val="3F9C35"/>
      </a:accent2>
      <a:accent3>
        <a:srgbClr val="003591"/>
      </a:accent3>
      <a:accent4>
        <a:srgbClr val="009FDA"/>
      </a:accent4>
      <a:accent5>
        <a:srgbClr val="66C5E9"/>
      </a:accent5>
      <a:accent6>
        <a:srgbClr val="FECB00"/>
      </a:accent6>
      <a:hlink>
        <a:srgbClr val="003591"/>
      </a:hlink>
      <a:folHlink>
        <a:srgbClr val="6E5091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 w="9525">
          <a:solidFill>
            <a:schemeClr val="accent4"/>
          </a:solidFill>
        </a:ln>
      </a:spPr>
      <a:bodyPr rtlCol="0" anchor="ctr"/>
      <a:lstStyle>
        <a:defPPr algn="ctr">
          <a:lnSpc>
            <a:spcPct val="113000"/>
          </a:lnSpc>
          <a:spcBef>
            <a:spcPts val="600"/>
          </a:spcBef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33333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lnSpc>
            <a:spcPct val="113000"/>
          </a:lnSpc>
          <a:spcBef>
            <a:spcPts val="600"/>
          </a:spcBef>
          <a:defRPr sz="1600" dirty="0" err="1" smtClean="0">
            <a:solidFill>
              <a:srgbClr val="333333"/>
            </a:solidFill>
          </a:defRPr>
        </a:defPPr>
      </a:lstStyle>
    </a:txDef>
  </a:objectDefaults>
  <a:extraClrSchemeLst/>
  <a:custClrLst>
    <a:custClr name="Sky blue">
      <a:srgbClr val="99D6F0"/>
    </a:custClr>
    <a:custClr name="Land green">
      <a:srgbClr val="3F9C35"/>
    </a:custClr>
    <a:custClr name="Sea Blue">
      <a:srgbClr val="003591"/>
    </a:custClr>
    <a:custClr name="Dark blue">
      <a:srgbClr val="0F204B"/>
    </a:custClr>
    <a:custClr name="White">
      <a:srgbClr val="FFFFFF"/>
    </a:custClr>
    <a:custClr name="Cyan">
      <a:srgbClr val="009FDA"/>
    </a:custClr>
    <a:custClr name="80 % Cyan">
      <a:srgbClr val="33B2E1"/>
    </a:custClr>
    <a:custClr name="60 % Cyan">
      <a:srgbClr val="66C5E9"/>
    </a:custClr>
    <a:custClr name="40 % Cyan">
      <a:srgbClr val="99D6F0"/>
    </a:custClr>
    <a:custClr name="20 % Cyan">
      <a:srgbClr val="CCECF8"/>
    </a:custClr>
    <a:custClr name="10 % Cyan">
      <a:srgbClr val="E5F5FB"/>
    </a:custClr>
    <a:custClr name="Black">
      <a:srgbClr val="000000"/>
    </a:custClr>
    <a:custClr name="80 % Black (Text)">
      <a:srgbClr val="333333"/>
    </a:custClr>
    <a:custClr name="60 % Black">
      <a:srgbClr val="666666"/>
    </a:custClr>
    <a:custClr name="40 % Black">
      <a:srgbClr val="999999"/>
    </a:custClr>
    <a:custClr name="20 % Black">
      <a:srgbClr val="CCCCCC"/>
    </a:custClr>
    <a:custClr name="10 % Black">
      <a:srgbClr val="E5E5E5"/>
    </a:custClr>
    <a:custClr name="Yellow">
      <a:srgbClr val="FECB00"/>
    </a:custClr>
    <a:custClr name="Orange">
      <a:srgbClr val="E98300"/>
    </a:custClr>
    <a:custClr name="Purple">
      <a:srgbClr val="6E5091"/>
    </a:custClr>
    <a:custClr name="Red">
      <a:srgbClr val="C4262E"/>
    </a:custClr>
    <a:custClr name="Warm grey">
      <a:srgbClr val="988F86"/>
    </a:custClr>
  </a:custClrLst>
  <a:extLst>
    <a:ext uri="{05A4C25C-085E-4340-85A3-A5531E510DB2}">
      <thm15:themeFamily xmlns:thm15="http://schemas.microsoft.com/office/thememl/2012/main" name="DNV GL PowerPoint template 4-3 company wide.potx" id="{A5ACD55B-D2FA-4CAF-B47E-A25B4C6EE4CA}" vid="{E3FAC9D1-4BDE-4C59-80E6-9BCB2AE3D9DA}"/>
    </a:ext>
  </a:extLst>
</a:theme>
</file>

<file path=ppt/theme/theme2.xml><?xml version="1.0" encoding="utf-8"?>
<a:theme xmlns:a="http://schemas.openxmlformats.org/drawingml/2006/main" name="Agenda">
  <a:themeElements>
    <a:clrScheme name="DNV powerpoint">
      <a:dk1>
        <a:srgbClr val="333333"/>
      </a:dk1>
      <a:lt1>
        <a:srgbClr val="FFFFFF"/>
      </a:lt1>
      <a:dk2>
        <a:srgbClr val="0F204B"/>
      </a:dk2>
      <a:lt2>
        <a:srgbClr val="C8C8C8"/>
      </a:lt2>
      <a:accent1>
        <a:srgbClr val="99D6F0"/>
      </a:accent1>
      <a:accent2>
        <a:srgbClr val="3F9C35"/>
      </a:accent2>
      <a:accent3>
        <a:srgbClr val="003591"/>
      </a:accent3>
      <a:accent4>
        <a:srgbClr val="009FDA"/>
      </a:accent4>
      <a:accent5>
        <a:srgbClr val="66C5E9"/>
      </a:accent5>
      <a:accent6>
        <a:srgbClr val="FECB00"/>
      </a:accent6>
      <a:hlink>
        <a:srgbClr val="003591"/>
      </a:hlink>
      <a:folHlink>
        <a:srgbClr val="6E5091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 w="9525">
          <a:solidFill>
            <a:schemeClr val="accent4"/>
          </a:solidFill>
        </a:ln>
      </a:spPr>
      <a:bodyPr rtlCol="0" anchor="ctr"/>
      <a:lstStyle>
        <a:defPPr algn="ctr">
          <a:lnSpc>
            <a:spcPct val="113000"/>
          </a:lnSpc>
          <a:spcBef>
            <a:spcPts val="600"/>
          </a:spcBef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33333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lnSpc>
            <a:spcPct val="113000"/>
          </a:lnSpc>
          <a:spcBef>
            <a:spcPts val="600"/>
          </a:spcBef>
          <a:defRPr sz="1600" dirty="0" err="1" smtClean="0">
            <a:solidFill>
              <a:srgbClr val="333333"/>
            </a:solidFill>
          </a:defRPr>
        </a:defPPr>
      </a:lstStyle>
    </a:txDef>
  </a:objectDefaults>
  <a:extraClrSchemeLst/>
  <a:custClrLst>
    <a:custClr name="Sky blue">
      <a:srgbClr val="99D6F0"/>
    </a:custClr>
    <a:custClr name="Land green">
      <a:srgbClr val="3F9C35"/>
    </a:custClr>
    <a:custClr name="Sea Blue">
      <a:srgbClr val="003591"/>
    </a:custClr>
    <a:custClr name="Dark blue">
      <a:srgbClr val="0F204B"/>
    </a:custClr>
    <a:custClr name="White">
      <a:srgbClr val="FFFFFF"/>
    </a:custClr>
    <a:custClr name="Cyan">
      <a:srgbClr val="009FDA"/>
    </a:custClr>
    <a:custClr name="80 % Cyan">
      <a:srgbClr val="33B2E1"/>
    </a:custClr>
    <a:custClr name="60 % Cyan">
      <a:srgbClr val="66C5E9"/>
    </a:custClr>
    <a:custClr name="40 % Cyan">
      <a:srgbClr val="99D9F0"/>
    </a:custClr>
    <a:custClr name="20 % Cyan">
      <a:srgbClr val="CCECF8"/>
    </a:custClr>
    <a:custClr name="10 % Cyan">
      <a:srgbClr val="E5F5FB"/>
    </a:custClr>
    <a:custClr name="Black">
      <a:srgbClr val="000000"/>
    </a:custClr>
    <a:custClr name="80 % Black (Text)">
      <a:srgbClr val="333333"/>
    </a:custClr>
    <a:custClr name="60 % Black">
      <a:srgbClr val="666666"/>
    </a:custClr>
    <a:custClr name="40 % Black">
      <a:srgbClr val="999999"/>
    </a:custClr>
    <a:custClr name="20 % Black">
      <a:srgbClr val="CCCCCC"/>
    </a:custClr>
    <a:custClr name="10 % Black">
      <a:srgbClr val="E5E5E5"/>
    </a:custClr>
    <a:custClr name="Black">
      <a:srgbClr val="000000"/>
    </a:custClr>
    <a:custClr name="Yellow">
      <a:srgbClr val="FECB00"/>
    </a:custClr>
    <a:custClr name="Orange">
      <a:srgbClr val="E98300"/>
    </a:custClr>
    <a:custClr name="Purple">
      <a:srgbClr val="6E5091"/>
    </a:custClr>
    <a:custClr name="Red">
      <a:srgbClr val="C4262E"/>
    </a:custClr>
    <a:custClr name="Warm grey">
      <a:srgbClr val="988F86"/>
    </a:custClr>
  </a:custClrLst>
  <a:extLst>
    <a:ext uri="{05A4C25C-085E-4340-85A3-A5531E510DB2}">
      <thm15:themeFamily xmlns:thm15="http://schemas.microsoft.com/office/thememl/2012/main" name="DNV GL PowerPoint template 4-3 company wide.potx" id="{A5ACD55B-D2FA-4CAF-B47E-A25B4C6EE4CA}" vid="{2901FBDE-162A-4EA7-8F09-C1A970FB805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DNV GL PowerPoint template 4-3 company wide</Template>
  <TotalTime>60</TotalTime>
  <Words>316</Words>
  <Application>Microsoft Office PowerPoint</Application>
  <PresentationFormat>On-screen Show (4:3)</PresentationFormat>
  <Paragraphs>55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Broader View</vt:lpstr>
      <vt:lpstr>Calibri</vt:lpstr>
      <vt:lpstr>Verdana</vt:lpstr>
      <vt:lpstr>Wingdings</vt:lpstr>
      <vt:lpstr>Wingdings 2</vt:lpstr>
      <vt:lpstr>DNV GL template</vt:lpstr>
      <vt:lpstr>Agenda</vt:lpstr>
      <vt:lpstr>Ensuring efficiency and safety in electric vessels</vt:lpstr>
      <vt:lpstr>PowerPoint Presentation</vt:lpstr>
      <vt:lpstr>PowerPoint Presentation</vt:lpstr>
      <vt:lpstr>DNV GL Classed and pre classed vessels with batteries</vt:lpstr>
      <vt:lpstr> Arrangement of battery space [2.2] and [3.2.1.1]</vt:lpstr>
      <vt:lpstr>Ventilation of battery space [2.3]</vt:lpstr>
      <vt:lpstr>Fire safety of battery space [2.4]</vt:lpstr>
      <vt:lpstr>Energy Management System, EMS</vt:lpstr>
      <vt:lpstr>Battery system design [4.1]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Ensuring efficiency and safety in electric vessels</dc:title>
  <dc:creator>Eriksen, Sverre</dc:creator>
  <cp:lastModifiedBy>Eriksen, Sverre</cp:lastModifiedBy>
  <cp:revision>5</cp:revision>
  <dcterms:created xsi:type="dcterms:W3CDTF">2020-06-18T12:26:38Z</dcterms:created>
  <dcterms:modified xsi:type="dcterms:W3CDTF">2020-06-18T13:27:03Z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">
    <vt:lpwstr>www.skabelondesign.dk</vt:lpwstr>
  </property>
  <property fmtid="{D5CDD505-2E9C-101B-9397-08002B2CF9AE}" pid="3" name="RunSetTextContentFromTag">
    <vt:lpwstr>True</vt:lpwstr>
  </property>
  <property fmtid="{D5CDD505-2E9C-101B-9397-08002B2CF9AE}" pid="4" name="SD_DocumentLanguageString">
    <vt:lpwstr>English (United Kingdom)</vt:lpwstr>
  </property>
  <property fmtid="{D5CDD505-2E9C-101B-9397-08002B2CF9AE}" pid="5" name="SD_CtlText_BusinessAreaName">
    <vt:lpwstr>Maritime</vt:lpwstr>
  </property>
  <property fmtid="{D5CDD505-2E9C-101B-9397-08002B2CF9AE}" pid="6" name="SD_CtlText_DocumentNumber">
    <vt:lpwstr/>
  </property>
  <property fmtid="{D5CDD505-2E9C-101B-9397-08002B2CF9AE}" pid="7" name="SD_CtlText_AuthorName">
    <vt:lpwstr>Sverre Eriksen</vt:lpwstr>
  </property>
  <property fmtid="{D5CDD505-2E9C-101B-9397-08002B2CF9AE}" pid="8" name="SD_CtlText_Confidentiality">
    <vt:lpwstr>Open (Ungraded)</vt:lpwstr>
  </property>
  <property fmtid="{D5CDD505-2E9C-101B-9397-08002B2CF9AE}" pid="9" name="SD_UserprofileName">
    <vt:lpwstr/>
  </property>
  <property fmtid="{D5CDD505-2E9C-101B-9397-08002B2CF9AE}" pid="10" name="DocumentInfoFinished">
    <vt:lpwstr>True</vt:lpwstr>
  </property>
  <property fmtid="{D5CDD505-2E9C-101B-9397-08002B2CF9AE}" pid="11" name="SD_DocumentLanguage">
    <vt:lpwstr>en-GB</vt:lpwstr>
  </property>
  <property fmtid="{D5CDD505-2E9C-101B-9397-08002B2CF9AE}" pid="12" name="sdDocumentDate">
    <vt:lpwstr>44005</vt:lpwstr>
  </property>
  <property fmtid="{D5CDD505-2E9C-101B-9397-08002B2CF9AE}" pid="13" name="sdDocumentDateFormat">
    <vt:lpwstr>en-GB:dd MMMM yyyy</vt:lpwstr>
  </property>
  <property fmtid="{D5CDD505-2E9C-101B-9397-08002B2CF9AE}" pid="14" name="SD_CtlText_ConfidentialityColor">
    <vt:lpwstr>RGB(0,0,0)</vt:lpwstr>
  </property>
</Properties>
</file>