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71" r:id="rId6"/>
    <p:sldId id="340" r:id="rId7"/>
    <p:sldId id="341" r:id="rId8"/>
    <p:sldId id="342" r:id="rId9"/>
    <p:sldId id="343" r:id="rId10"/>
    <p:sldId id="346" r:id="rId11"/>
    <p:sldId id="354" r:id="rId12"/>
    <p:sldId id="347" r:id="rId13"/>
    <p:sldId id="348" r:id="rId14"/>
    <p:sldId id="355" r:id="rId15"/>
    <p:sldId id="349" r:id="rId16"/>
    <p:sldId id="350" r:id="rId17"/>
    <p:sldId id="352" r:id="rId18"/>
    <p:sldId id="351" r:id="rId19"/>
    <p:sldId id="353" r:id="rId20"/>
    <p:sldId id="345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000000"/>
    <a:srgbClr val="FFFFFF"/>
    <a:srgbClr val="E48A76"/>
    <a:srgbClr val="3D727E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7361" autoAdjust="0"/>
  </p:normalViewPr>
  <p:slideViewPr>
    <p:cSldViewPr snapToGrid="0">
      <p:cViewPr varScale="1">
        <p:scale>
          <a:sx n="83" d="100"/>
          <a:sy n="83" d="100"/>
        </p:scale>
        <p:origin x="1600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>
                <a:latin typeface="+mj-lt"/>
              </a:rPr>
              <a:t>Transportation assets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Transportation assets</c:v>
                </c:pt>
              </c:strCache>
            </c:strRef>
          </c:tx>
          <c:dPt>
            <c:idx val="0"/>
            <c:bubble3D val="0"/>
            <c:spPr>
              <a:solidFill>
                <a:srgbClr val="4472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4D-4A59-ADDB-A4BCB79BA25F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4D-4A59-ADDB-A4BCB79BA25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E4D-4A59-ADDB-A4BCB79BA25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E4D-4A59-ADDB-A4BCB79BA2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PowerPoint]Sheet1'!$A$2:$A$3</c:f>
              <c:strCache>
                <c:ptCount val="2"/>
                <c:pt idx="0">
                  <c:v>Boat</c:v>
                </c:pt>
                <c:pt idx="1">
                  <c:v>Bus</c:v>
                </c:pt>
              </c:strCache>
            </c:strRef>
          </c:cat>
          <c:val>
            <c:numRef>
              <c:f>'[Chart in Microsoft PowerPoint]Sheet1'!$C$2:$C$3</c:f>
              <c:numCache>
                <c:formatCode>0.0%</c:formatCode>
                <c:ptCount val="2"/>
                <c:pt idx="0">
                  <c:v>2.4774774774774775E-2</c:v>
                </c:pt>
                <c:pt idx="1">
                  <c:v>0.97522522522522526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4D-4A59-ADDB-A4BCB79BA2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2956405523952464"/>
          <c:y val="3.02509890377238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spc="0" baseline="0">
              <a:solidFill>
                <a:srgbClr val="28343C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pieChart>
        <c:varyColors val="1"/>
        <c:ser>
          <c:idx val="2"/>
          <c:order val="0"/>
          <c:tx>
            <c:strRef>
              <c:f>'[Chart 2 in Microsoft PowerPoint]Sheet1'!$B$1</c:f>
              <c:strCache>
                <c:ptCount val="1"/>
                <c:pt idx="0">
                  <c:v>Passenger kilometers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62-47C3-A394-1FD2D5D844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62-47C3-A394-1FD2D5D844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'[Chart 2 in Microsoft PowerPoint]Sheet1'!$A$2:$A$3</c:f>
              <c:strCache>
                <c:ptCount val="2"/>
                <c:pt idx="0">
                  <c:v>Boat</c:v>
                </c:pt>
                <c:pt idx="1">
                  <c:v>Bus</c:v>
                </c:pt>
              </c:strCache>
            </c:strRef>
          </c:cat>
          <c:val>
            <c:numRef>
              <c:f>'[Chart 2 in Microsoft PowerPoint]Sheet1'!$C$2:$C$3</c:f>
              <c:numCache>
                <c:formatCode>0%</c:formatCode>
                <c:ptCount val="2"/>
                <c:pt idx="0">
                  <c:v>9.5295536791314833E-2</c:v>
                </c:pt>
                <c:pt idx="1">
                  <c:v>0.90470446320868514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62-47C3-A394-1FD2D5D844D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spc="0" baseline="0">
              <a:solidFill>
                <a:srgbClr val="28343C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Total CO2 emissions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C0-41EE-A514-1FB4A7C123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C0-41EE-A514-1FB4A7C123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'[Chart in Microsoft PowerPoint]Sheet1'!$A$2:$A$3</c:f>
              <c:strCache>
                <c:ptCount val="2"/>
                <c:pt idx="0">
                  <c:v>Boat</c:v>
                </c:pt>
                <c:pt idx="1">
                  <c:v>Bus</c:v>
                </c:pt>
              </c:strCache>
            </c:strRef>
          </c:cat>
          <c:val>
            <c:numRef>
              <c:f>'[Chart in Microsoft PowerPoint]Sheet1'!$C$2:$C$3</c:f>
              <c:numCache>
                <c:formatCode>0%</c:formatCode>
                <c:ptCount val="2"/>
                <c:pt idx="0">
                  <c:v>0.51084337349397591</c:v>
                </c:pt>
                <c:pt idx="1">
                  <c:v>0.48915662650602409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C0-41EE-A514-1FB4A7C1231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DC4CA-40FA-3548-BDEE-3DB6E016CDA1}" type="datetimeFigureOut">
              <a:rPr lang="nb-NO" smtClean="0"/>
              <a:t>23.06.2020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00240-9280-0844-A0AA-1ABA1DD2CF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824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8820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Ø"/>
            </a:pPr>
            <a:endParaRPr lang="nb-NO" dirty="0"/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3871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Ø"/>
            </a:pPr>
            <a:endParaRPr lang="nb-NO" dirty="0"/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6486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Ø"/>
            </a:pPr>
            <a:endParaRPr lang="nb-NO" dirty="0"/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8883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4662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0158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8098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153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3467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457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745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9024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8656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551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4513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727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Ø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0240-9280-0844-A0AA-1ABA1DD2CF0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121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232CA8-565D-5944-A375-A7F618DE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CEA6A2B-BEA7-B74B-AADC-E34B5E7D9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92052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05AAC2-B639-694D-99F3-88443E85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89432"/>
            <a:ext cx="7169626" cy="786384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532C1C3-5E50-0D4A-B3C1-04BB9380E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2525238"/>
            <a:ext cx="3390836" cy="1559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6F1FC6-F67F-BE48-9614-32CF1162B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75816"/>
            <a:ext cx="6682676" cy="6675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178A7B84-6C32-AA43-8226-76EBC57BCFD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424601" y="2525238"/>
            <a:ext cx="3390836" cy="1559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18479B63-D99E-E54D-92B6-163B0F1EDA6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009414" y="2525238"/>
            <a:ext cx="3390836" cy="1559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C96360EE-7AF0-4841-B314-18247FC5771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9788" y="4280886"/>
            <a:ext cx="3390836" cy="1559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10F769CE-C6E0-2149-9874-C62ED917D64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424601" y="4280886"/>
            <a:ext cx="3390836" cy="1559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10" name="Plassholder for bilde 2">
            <a:extLst>
              <a:ext uri="{FF2B5EF4-FFF2-40B4-BE49-F238E27FC236}">
                <a16:creationId xmlns:a16="http://schemas.microsoft.com/office/drawing/2014/main" id="{64007BB1-DB8A-914F-80DF-EFD5D4634C3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009414" y="4280886"/>
            <a:ext cx="3390836" cy="1559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489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05AAC2-B639-694D-99F3-88443E85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25038"/>
            <a:ext cx="4756340" cy="1171986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532C1C3-5E50-0D4A-B3C1-04BB9380E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76544" y="915894"/>
            <a:ext cx="5974080" cy="51526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6F1FC6-F67F-BE48-9614-32CF1162B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6376"/>
            <a:ext cx="4756340" cy="382219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855945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05AAC2-B639-694D-99F3-88443E85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25038"/>
            <a:ext cx="6543992" cy="1171986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6F1FC6-F67F-BE48-9614-32CF1162B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27084" y="2243328"/>
            <a:ext cx="3134804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15EDCF3-E828-A042-B9B3-B5F4E579E5FB}"/>
              </a:ext>
            </a:extLst>
          </p:cNvPr>
          <p:cNvSpPr/>
          <p:nvPr userDrawn="1"/>
        </p:nvSpPr>
        <p:spPr>
          <a:xfrm>
            <a:off x="839788" y="2243328"/>
            <a:ext cx="1621536" cy="91440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nb-NO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AF1E1A46-CAC5-A340-95E1-77871321ADA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2243328"/>
            <a:ext cx="1621536" cy="9144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</a:t>
            </a:r>
          </a:p>
        </p:txBody>
      </p:sp>
      <p:sp>
        <p:nvSpPr>
          <p:cNvPr id="8" name="Trekant 7">
            <a:extLst>
              <a:ext uri="{FF2B5EF4-FFF2-40B4-BE49-F238E27FC236}">
                <a16:creationId xmlns:a16="http://schemas.microsoft.com/office/drawing/2014/main" id="{7A2AFB24-625F-EB4E-B1B6-0001A2FCE602}"/>
              </a:ext>
            </a:extLst>
          </p:cNvPr>
          <p:cNvSpPr/>
          <p:nvPr userDrawn="1"/>
        </p:nvSpPr>
        <p:spPr>
          <a:xfrm rot="5400000">
            <a:off x="2303193" y="2578608"/>
            <a:ext cx="560832" cy="243840"/>
          </a:xfrm>
          <a:prstGeom prst="triangle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50809046-6E9A-3549-B59F-D28562A7C5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14944" y="2243328"/>
            <a:ext cx="3134804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4557192-9315-5F42-9921-71B106F831CD}"/>
              </a:ext>
            </a:extLst>
          </p:cNvPr>
          <p:cNvSpPr/>
          <p:nvPr userDrawn="1"/>
        </p:nvSpPr>
        <p:spPr>
          <a:xfrm>
            <a:off x="6327648" y="2243328"/>
            <a:ext cx="1621536" cy="91440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tekst 3">
            <a:extLst>
              <a:ext uri="{FF2B5EF4-FFF2-40B4-BE49-F238E27FC236}">
                <a16:creationId xmlns:a16="http://schemas.microsoft.com/office/drawing/2014/main" id="{4DD7D40F-6C2D-4348-A1EF-D1268FD394A0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327648" y="2243328"/>
            <a:ext cx="1621536" cy="9144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</a:t>
            </a:r>
          </a:p>
        </p:txBody>
      </p:sp>
      <p:sp>
        <p:nvSpPr>
          <p:cNvPr id="12" name="Trekant 11">
            <a:extLst>
              <a:ext uri="{FF2B5EF4-FFF2-40B4-BE49-F238E27FC236}">
                <a16:creationId xmlns:a16="http://schemas.microsoft.com/office/drawing/2014/main" id="{382C9E6B-BC59-B44C-9AFE-46A25196F570}"/>
              </a:ext>
            </a:extLst>
          </p:cNvPr>
          <p:cNvSpPr/>
          <p:nvPr userDrawn="1"/>
        </p:nvSpPr>
        <p:spPr>
          <a:xfrm rot="5400000">
            <a:off x="7791053" y="2578608"/>
            <a:ext cx="560832" cy="243840"/>
          </a:xfrm>
          <a:prstGeom prst="triangle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DFDEC116-A483-8F43-BC10-27C32480560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2827084" y="3596640"/>
            <a:ext cx="3134804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84CA8CEE-BA14-E54F-B871-40D74C566495}"/>
              </a:ext>
            </a:extLst>
          </p:cNvPr>
          <p:cNvSpPr/>
          <p:nvPr userDrawn="1"/>
        </p:nvSpPr>
        <p:spPr>
          <a:xfrm>
            <a:off x="839788" y="3596640"/>
            <a:ext cx="1621536" cy="91440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A648DCFA-3597-FC45-88A4-F164C703F0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39788" y="3596640"/>
            <a:ext cx="1621536" cy="9144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</a:t>
            </a:r>
          </a:p>
        </p:txBody>
      </p:sp>
      <p:sp>
        <p:nvSpPr>
          <p:cNvPr id="16" name="Trekant 15">
            <a:extLst>
              <a:ext uri="{FF2B5EF4-FFF2-40B4-BE49-F238E27FC236}">
                <a16:creationId xmlns:a16="http://schemas.microsoft.com/office/drawing/2014/main" id="{CC7E6003-D45A-3746-8D43-FE4635F311AC}"/>
              </a:ext>
            </a:extLst>
          </p:cNvPr>
          <p:cNvSpPr/>
          <p:nvPr userDrawn="1"/>
        </p:nvSpPr>
        <p:spPr>
          <a:xfrm rot="5400000">
            <a:off x="2303193" y="3931920"/>
            <a:ext cx="560832" cy="243840"/>
          </a:xfrm>
          <a:prstGeom prst="triangle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1963A01D-E32A-B54B-A8A0-1DD3FBB417D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314944" y="3596640"/>
            <a:ext cx="3134804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E13206C-58B7-DA4C-AAAD-27DBD8C54CF0}"/>
              </a:ext>
            </a:extLst>
          </p:cNvPr>
          <p:cNvSpPr/>
          <p:nvPr userDrawn="1"/>
        </p:nvSpPr>
        <p:spPr>
          <a:xfrm>
            <a:off x="6327648" y="3596640"/>
            <a:ext cx="1621536" cy="91440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nb-NO"/>
          </a:p>
        </p:txBody>
      </p:sp>
      <p:sp>
        <p:nvSpPr>
          <p:cNvPr id="19" name="Plassholder for tekst 3">
            <a:extLst>
              <a:ext uri="{FF2B5EF4-FFF2-40B4-BE49-F238E27FC236}">
                <a16:creationId xmlns:a16="http://schemas.microsoft.com/office/drawing/2014/main" id="{4C82C37D-1792-0245-BFB0-1B60DA1F824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327648" y="3596640"/>
            <a:ext cx="1621536" cy="914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</a:t>
            </a:r>
          </a:p>
        </p:txBody>
      </p:sp>
      <p:sp>
        <p:nvSpPr>
          <p:cNvPr id="20" name="Trekant 19">
            <a:extLst>
              <a:ext uri="{FF2B5EF4-FFF2-40B4-BE49-F238E27FC236}">
                <a16:creationId xmlns:a16="http://schemas.microsoft.com/office/drawing/2014/main" id="{58485792-423E-E348-8AFB-A128AAFE442B}"/>
              </a:ext>
            </a:extLst>
          </p:cNvPr>
          <p:cNvSpPr/>
          <p:nvPr userDrawn="1"/>
        </p:nvSpPr>
        <p:spPr>
          <a:xfrm rot="5400000">
            <a:off x="7791053" y="3931920"/>
            <a:ext cx="560832" cy="243840"/>
          </a:xfrm>
          <a:prstGeom prst="triangle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D866057-20BC-894E-8046-80038230AA17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2827084" y="4943857"/>
            <a:ext cx="3134804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BFE8B517-6CC3-F14F-BED7-5D6D3ED01599}"/>
              </a:ext>
            </a:extLst>
          </p:cNvPr>
          <p:cNvSpPr/>
          <p:nvPr userDrawn="1"/>
        </p:nvSpPr>
        <p:spPr>
          <a:xfrm>
            <a:off x="839788" y="4943857"/>
            <a:ext cx="1621536" cy="91440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3">
            <a:extLst>
              <a:ext uri="{FF2B5EF4-FFF2-40B4-BE49-F238E27FC236}">
                <a16:creationId xmlns:a16="http://schemas.microsoft.com/office/drawing/2014/main" id="{B82E12F6-6ADC-8B4A-8D8D-D25FA381865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39788" y="4943857"/>
            <a:ext cx="1621536" cy="9144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</a:t>
            </a:r>
          </a:p>
        </p:txBody>
      </p:sp>
      <p:sp>
        <p:nvSpPr>
          <p:cNvPr id="24" name="Trekant 23">
            <a:extLst>
              <a:ext uri="{FF2B5EF4-FFF2-40B4-BE49-F238E27FC236}">
                <a16:creationId xmlns:a16="http://schemas.microsoft.com/office/drawing/2014/main" id="{18B263CC-A008-A543-8360-BFD34C10CC96}"/>
              </a:ext>
            </a:extLst>
          </p:cNvPr>
          <p:cNvSpPr/>
          <p:nvPr userDrawn="1"/>
        </p:nvSpPr>
        <p:spPr>
          <a:xfrm rot="5400000">
            <a:off x="2303193" y="5279137"/>
            <a:ext cx="560832" cy="243840"/>
          </a:xfrm>
          <a:prstGeom prst="triangle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lassholder for tekst 3">
            <a:extLst>
              <a:ext uri="{FF2B5EF4-FFF2-40B4-BE49-F238E27FC236}">
                <a16:creationId xmlns:a16="http://schemas.microsoft.com/office/drawing/2014/main" id="{4C6FA8AF-F673-A541-8D05-1535639F607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314944" y="4943857"/>
            <a:ext cx="3134804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F72F1124-FFFB-CC40-B7A9-85A79754684E}"/>
              </a:ext>
            </a:extLst>
          </p:cNvPr>
          <p:cNvSpPr/>
          <p:nvPr userDrawn="1"/>
        </p:nvSpPr>
        <p:spPr>
          <a:xfrm>
            <a:off x="6327648" y="4943857"/>
            <a:ext cx="1621536" cy="91440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nb-NO"/>
          </a:p>
        </p:txBody>
      </p:sp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D53FEB81-0E90-1D4A-AFEB-FE4A9C8B0C4B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327648" y="4943857"/>
            <a:ext cx="1621536" cy="914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</a:t>
            </a:r>
          </a:p>
        </p:txBody>
      </p:sp>
      <p:sp>
        <p:nvSpPr>
          <p:cNvPr id="28" name="Trekant 27">
            <a:extLst>
              <a:ext uri="{FF2B5EF4-FFF2-40B4-BE49-F238E27FC236}">
                <a16:creationId xmlns:a16="http://schemas.microsoft.com/office/drawing/2014/main" id="{718A2259-8AE5-E84A-956B-3B11BF064908}"/>
              </a:ext>
            </a:extLst>
          </p:cNvPr>
          <p:cNvSpPr/>
          <p:nvPr userDrawn="1"/>
        </p:nvSpPr>
        <p:spPr>
          <a:xfrm rot="5400000">
            <a:off x="7791053" y="5279137"/>
            <a:ext cx="560832" cy="243840"/>
          </a:xfrm>
          <a:prstGeom prst="triangle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720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CDC0D3-570C-EE42-9587-0881B3BB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71E945E-C281-DB43-864F-65111CCDA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373798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D7722E-DBCA-5A4E-99B8-952E3AC7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E8E05DF-49F7-784D-8CB5-924134E46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2887299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00276-1E7C-BD48-90F0-2BEF08A28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A3C1DA6-5C4C-4540-B153-4952DFAF0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762465-55DF-7345-B897-10FCE9F01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45784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E330FF-6338-1448-9C7F-3230CB2AD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3752B3D-9821-7A49-AC0A-C728F4431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27EB7A-BB17-4B4A-9E01-31E2D7F2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CEABBDB-EC1A-1B4F-A97C-2DF30CA5F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EFB29FF-0F87-624D-A99C-4CB13C638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564821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4F1693-1C04-FF47-9B96-3ED891BA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00756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59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409CE8-FD69-8F4F-B94A-A6E88983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90C15E-6C5D-024E-8C22-36318D397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40E815A-77C9-C44A-9DB8-0E84E3E00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204068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05AAC2-B639-694D-99F3-88443E85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532C1C3-5E50-0D4A-B3C1-04BB9380E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6F1FC6-F67F-BE48-9614-32CF1162B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</p:spTree>
    <p:extLst>
      <p:ext uri="{BB962C8B-B14F-4D97-AF65-F5344CB8AC3E}">
        <p14:creationId xmlns:p14="http://schemas.microsoft.com/office/powerpoint/2010/main" val="94391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FCE9464B-5758-AD48-880A-908D7451571C}"/>
              </a:ext>
            </a:extLst>
          </p:cNvPr>
          <p:cNvSpPr/>
          <p:nvPr userDrawn="1"/>
        </p:nvSpPr>
        <p:spPr>
          <a:xfrm>
            <a:off x="0" y="0"/>
            <a:ext cx="12192000" cy="14478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BDA997E-B256-5D46-99C1-F303BFE5C0B9}"/>
              </a:ext>
            </a:extLst>
          </p:cNvPr>
          <p:cNvSpPr/>
          <p:nvPr userDrawn="1"/>
        </p:nvSpPr>
        <p:spPr>
          <a:xfrm>
            <a:off x="10805652" y="82222"/>
            <a:ext cx="1278193" cy="725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BD06898-93B7-AE41-B62E-1CDB7E8C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D3D25C2-3D56-C540-A984-FABFD94D9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F5595E7-7730-0C4C-9A63-39E139000250}"/>
              </a:ext>
            </a:extLst>
          </p:cNvPr>
          <p:cNvSpPr/>
          <p:nvPr userDrawn="1"/>
        </p:nvSpPr>
        <p:spPr>
          <a:xfrm>
            <a:off x="0" y="6416040"/>
            <a:ext cx="12192000" cy="441960"/>
          </a:xfrm>
          <a:prstGeom prst="rect">
            <a:avLst/>
          </a:prstGeom>
          <a:solidFill>
            <a:srgbClr val="60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412A5DE-B89E-7A40-84A5-3E454C99C73E}"/>
              </a:ext>
            </a:extLst>
          </p:cNvPr>
          <p:cNvSpPr txBox="1"/>
          <p:nvPr userDrawn="1"/>
        </p:nvSpPr>
        <p:spPr>
          <a:xfrm>
            <a:off x="1973943" y="6514374"/>
            <a:ext cx="9688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>
                    <a:lumMod val="85000"/>
                  </a:schemeClr>
                </a:solidFill>
                <a:latin typeface="Avenir Medium" panose="02000503020000020003" pitchFamily="2" charset="0"/>
              </a:rPr>
              <a:t>This project has received funding from the European Union’s Horizon 2020 Research and Innovation </a:t>
            </a:r>
            <a:r>
              <a:rPr lang="en-US" sz="1000" err="1">
                <a:solidFill>
                  <a:schemeClr val="bg1">
                    <a:lumMod val="85000"/>
                  </a:schemeClr>
                </a:solidFill>
                <a:latin typeface="Avenir Medium" panose="02000503020000020003" pitchFamily="2" charset="0"/>
              </a:rPr>
              <a:t>programme</a:t>
            </a:r>
            <a:r>
              <a:rPr lang="en-US" sz="1000">
                <a:solidFill>
                  <a:schemeClr val="bg1">
                    <a:lumMod val="85000"/>
                  </a:schemeClr>
                </a:solidFill>
                <a:latin typeface="Avenir Medium" panose="02000503020000020003" pitchFamily="2" charset="0"/>
              </a:rPr>
              <a:t> under Grant Agreement No 769303</a:t>
            </a:r>
            <a:endParaRPr lang="nb-NO" sz="1000">
              <a:solidFill>
                <a:schemeClr val="bg1">
                  <a:lumMod val="85000"/>
                </a:schemeClr>
              </a:solidFill>
              <a:latin typeface="Avenir Medium" panose="02000503020000020003" pitchFamily="2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D2BE74A-9075-C441-ADA9-8601B7583F28}"/>
              </a:ext>
            </a:extLst>
          </p:cNvPr>
          <p:cNvSpPr/>
          <p:nvPr/>
        </p:nvSpPr>
        <p:spPr>
          <a:xfrm>
            <a:off x="1545545" y="6521839"/>
            <a:ext cx="303667" cy="2160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E35F3F47-1A30-314F-AB9F-FB776740E2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6749" y="6543555"/>
            <a:ext cx="261258" cy="17261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E2F0AB3-4208-F347-8A0A-A2816AFA6A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000791" y="220725"/>
            <a:ext cx="887914" cy="2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D727E"/>
          </a:solidFill>
          <a:latin typeface="Avenir Roman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ikal.dahle@kolumbus.no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e 19">
            <a:extLst>
              <a:ext uri="{FF2B5EF4-FFF2-40B4-BE49-F238E27FC236}">
                <a16:creationId xmlns:a16="http://schemas.microsoft.com/office/drawing/2014/main" id="{E0542F1D-0435-8342-ADED-C3ECC03212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6" y="-299913"/>
            <a:ext cx="12192000" cy="6713220"/>
          </a:xfrm>
          <a:prstGeom prst="rect">
            <a:avLst/>
          </a:prstGeom>
        </p:spPr>
      </p:pic>
      <p:sp>
        <p:nvSpPr>
          <p:cNvPr id="22" name="TekstSylinder 21">
            <a:extLst>
              <a:ext uri="{FF2B5EF4-FFF2-40B4-BE49-F238E27FC236}">
                <a16:creationId xmlns:a16="http://schemas.microsoft.com/office/drawing/2014/main" id="{300F3674-9691-A84C-8396-225F08A84F59}"/>
              </a:ext>
            </a:extLst>
          </p:cNvPr>
          <p:cNvSpPr txBox="1"/>
          <p:nvPr/>
        </p:nvSpPr>
        <p:spPr>
          <a:xfrm>
            <a:off x="758962" y="4329083"/>
            <a:ext cx="106278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b="1" dirty="0" err="1">
                <a:solidFill>
                  <a:schemeClr val="bg1"/>
                </a:solidFill>
                <a:latin typeface="Avenir Roman" panose="02000503020000020003" pitchFamily="2" charset="0"/>
              </a:rPr>
              <a:t>TrAM</a:t>
            </a:r>
            <a:r>
              <a:rPr lang="nb-NO" sz="3200" b="1" dirty="0">
                <a:solidFill>
                  <a:schemeClr val="bg1"/>
                </a:solidFill>
                <a:latin typeface="Avenir Roman" panose="02000503020000020003" pitchFamily="2" charset="0"/>
              </a:rPr>
              <a:t>: Transport Advanced and Modular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Avenir Roman" panose="02000503020000020003" pitchFamily="2" charset="0"/>
              </a:rPr>
              <a:t>Developing Norway’s first electric fast ferry</a:t>
            </a:r>
            <a:endParaRPr lang="nb-NO" sz="3200" b="1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932E19DA-7572-F24A-A298-95D27AF426C0}"/>
              </a:ext>
            </a:extLst>
          </p:cNvPr>
          <p:cNvSpPr txBox="1"/>
          <p:nvPr/>
        </p:nvSpPr>
        <p:spPr>
          <a:xfrm>
            <a:off x="1528915" y="5850801"/>
            <a:ext cx="9134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err="1">
                <a:solidFill>
                  <a:schemeClr val="bg1"/>
                </a:solidFill>
                <a:latin typeface="Avenir Roman" panose="02000503020000020003" pitchFamily="2" charset="0"/>
              </a:rPr>
              <a:t>Funded</a:t>
            </a:r>
            <a:r>
              <a:rPr lang="nb-NO" sz="1200">
                <a:solidFill>
                  <a:schemeClr val="bg1"/>
                </a:solidFill>
                <a:latin typeface="Avenir Roman" panose="02000503020000020003" pitchFamily="2" charset="0"/>
              </a:rPr>
              <a:t> by </a:t>
            </a:r>
            <a:r>
              <a:rPr lang="nb-NO" sz="1200" err="1">
                <a:solidFill>
                  <a:schemeClr val="bg1"/>
                </a:solidFill>
                <a:latin typeface="Avenir Roman" panose="02000503020000020003" pitchFamily="2" charset="0"/>
              </a:rPr>
              <a:t>the</a:t>
            </a:r>
            <a:r>
              <a:rPr lang="nb-NO" sz="1200">
                <a:solidFill>
                  <a:schemeClr val="bg1"/>
                </a:solidFill>
                <a:latin typeface="Avenir Roman" panose="02000503020000020003" pitchFamily="2" charset="0"/>
              </a:rPr>
              <a:t> European </a:t>
            </a:r>
            <a:r>
              <a:rPr lang="nb-NO" sz="1200" err="1">
                <a:solidFill>
                  <a:schemeClr val="bg1"/>
                </a:solidFill>
                <a:latin typeface="Avenir Roman" panose="02000503020000020003" pitchFamily="2" charset="0"/>
              </a:rPr>
              <a:t>Union´s</a:t>
            </a:r>
            <a:r>
              <a:rPr lang="nb-NO" sz="1200">
                <a:solidFill>
                  <a:schemeClr val="bg1"/>
                </a:solidFill>
                <a:latin typeface="Avenir Roman" panose="02000503020000020003" pitchFamily="2" charset="0"/>
              </a:rPr>
              <a:t> Horizon2020 Research and </a:t>
            </a:r>
            <a:r>
              <a:rPr lang="nb-NO" sz="1200" err="1">
                <a:solidFill>
                  <a:schemeClr val="bg1"/>
                </a:solidFill>
                <a:latin typeface="Avenir Roman" panose="02000503020000020003" pitchFamily="2" charset="0"/>
              </a:rPr>
              <a:t>innovation</a:t>
            </a:r>
            <a:r>
              <a:rPr lang="nb-NO" sz="1200">
                <a:solidFill>
                  <a:schemeClr val="bg1"/>
                </a:solidFill>
                <a:latin typeface="Avenir Roman" panose="02000503020000020003" pitchFamily="2" charset="0"/>
              </a:rPr>
              <a:t> </a:t>
            </a:r>
            <a:r>
              <a:rPr lang="nb-NO" sz="1200" err="1">
                <a:solidFill>
                  <a:schemeClr val="bg1"/>
                </a:solidFill>
                <a:latin typeface="Avenir Roman" panose="02000503020000020003" pitchFamily="2" charset="0"/>
              </a:rPr>
              <a:t>programme</a:t>
            </a:r>
            <a:endParaRPr lang="nb-NO" sz="120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A5451C6-A3D1-7543-85BE-5479A73E952D}"/>
              </a:ext>
            </a:extLst>
          </p:cNvPr>
          <p:cNvSpPr/>
          <p:nvPr/>
        </p:nvSpPr>
        <p:spPr>
          <a:xfrm>
            <a:off x="0" y="0"/>
            <a:ext cx="12192000" cy="144780"/>
          </a:xfrm>
          <a:prstGeom prst="rect">
            <a:avLst/>
          </a:prstGeom>
          <a:solidFill>
            <a:srgbClr val="3D72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5368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5">
            <a:extLst>
              <a:ext uri="{FF2B5EF4-FFF2-40B4-BE49-F238E27FC236}">
                <a16:creationId xmlns:a16="http://schemas.microsoft.com/office/drawing/2014/main" id="{E4CF8BBC-FC21-4006-8823-D0DEBD42F31E}"/>
              </a:ext>
            </a:extLst>
          </p:cNvPr>
          <p:cNvSpPr txBox="1">
            <a:spLocks/>
          </p:cNvSpPr>
          <p:nvPr/>
        </p:nvSpPr>
        <p:spPr>
          <a:xfrm>
            <a:off x="516483" y="344632"/>
            <a:ext cx="689637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 err="1"/>
              <a:t>Efficiency</a:t>
            </a:r>
            <a:r>
              <a:rPr lang="nb-NO" i="1" dirty="0"/>
              <a:t> and </a:t>
            </a:r>
            <a:r>
              <a:rPr lang="nb-NO" i="1" dirty="0" err="1"/>
              <a:t>safety</a:t>
            </a:r>
            <a:endParaRPr lang="nb-NO" i="1" dirty="0"/>
          </a:p>
        </p:txBody>
      </p:sp>
      <p:sp>
        <p:nvSpPr>
          <p:cNvPr id="8" name="TekstSylinder 2">
            <a:extLst>
              <a:ext uri="{FF2B5EF4-FFF2-40B4-BE49-F238E27FC236}">
                <a16:creationId xmlns:a16="http://schemas.microsoft.com/office/drawing/2014/main" id="{88688BB8-70D3-4914-94EB-91DC8A671867}"/>
              </a:ext>
            </a:extLst>
          </p:cNvPr>
          <p:cNvSpPr txBox="1"/>
          <p:nvPr/>
        </p:nvSpPr>
        <p:spPr>
          <a:xfrm>
            <a:off x="1175668" y="1862074"/>
            <a:ext cx="4262606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400" b="1" u="sng" dirty="0"/>
              <a:t>Main parameters</a:t>
            </a:r>
          </a:p>
          <a:p>
            <a:endParaRPr lang="nb-NO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Resistance and propulsion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61D34CC-B051-4C22-9371-81300C5A2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3372" y="186207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6A6A2C3D-E648-4376-A7EA-D5AE60536D5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28" y="1944832"/>
            <a:ext cx="4815727" cy="312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6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91213_113637[1]">
            <a:hlinkClick r:id="" action="ppaction://media"/>
            <a:extLst>
              <a:ext uri="{FF2B5EF4-FFF2-40B4-BE49-F238E27FC236}">
                <a16:creationId xmlns:a16="http://schemas.microsoft.com/office/drawing/2014/main" id="{1CEEA36B-9C37-436D-88B8-E66EF3B191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199" y="1790061"/>
            <a:ext cx="3584775" cy="2016436"/>
          </a:xfrm>
          <a:prstGeom prst="rect">
            <a:avLst/>
          </a:prstGeom>
        </p:spPr>
      </p:pic>
      <p:sp>
        <p:nvSpPr>
          <p:cNvPr id="7" name="Tittel 5">
            <a:extLst>
              <a:ext uri="{FF2B5EF4-FFF2-40B4-BE49-F238E27FC236}">
                <a16:creationId xmlns:a16="http://schemas.microsoft.com/office/drawing/2014/main" id="{E4CF8BBC-FC21-4006-8823-D0DEBD42F31E}"/>
              </a:ext>
            </a:extLst>
          </p:cNvPr>
          <p:cNvSpPr txBox="1">
            <a:spLocks/>
          </p:cNvSpPr>
          <p:nvPr/>
        </p:nvSpPr>
        <p:spPr>
          <a:xfrm>
            <a:off x="516483" y="344632"/>
            <a:ext cx="689637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 err="1"/>
              <a:t>Efficiency</a:t>
            </a:r>
            <a:r>
              <a:rPr lang="nb-NO" i="1" dirty="0"/>
              <a:t> and </a:t>
            </a:r>
            <a:r>
              <a:rPr lang="nb-NO" i="1" dirty="0" err="1"/>
              <a:t>safety</a:t>
            </a:r>
            <a:endParaRPr lang="nb-NO" i="1" dirty="0"/>
          </a:p>
        </p:txBody>
      </p:sp>
      <p:sp>
        <p:nvSpPr>
          <p:cNvPr id="8" name="TekstSylinder 2">
            <a:extLst>
              <a:ext uri="{FF2B5EF4-FFF2-40B4-BE49-F238E27FC236}">
                <a16:creationId xmlns:a16="http://schemas.microsoft.com/office/drawing/2014/main" id="{88688BB8-70D3-4914-94EB-91DC8A671867}"/>
              </a:ext>
            </a:extLst>
          </p:cNvPr>
          <p:cNvSpPr txBox="1"/>
          <p:nvPr/>
        </p:nvSpPr>
        <p:spPr>
          <a:xfrm>
            <a:off x="1175668" y="1862074"/>
            <a:ext cx="4262606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400" b="1" u="sng" dirty="0"/>
              <a:t>Main parameters</a:t>
            </a:r>
          </a:p>
          <a:p>
            <a:endParaRPr lang="nb-NO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Resistance and propulsion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7C0EA-8461-4BAB-AC4E-822DBC68D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200" y="3806497"/>
            <a:ext cx="3584775" cy="24810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541FE2-2CF5-4856-A333-FF8F886659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275" b="30057"/>
          <a:stretch/>
        </p:blipFill>
        <p:spPr>
          <a:xfrm>
            <a:off x="997557" y="3703321"/>
            <a:ext cx="5000472" cy="2133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8014FD-DD6B-4BF5-AF49-C4F7300CE7CF}"/>
              </a:ext>
            </a:extLst>
          </p:cNvPr>
          <p:cNvSpPr/>
          <p:nvPr/>
        </p:nvSpPr>
        <p:spPr>
          <a:xfrm>
            <a:off x="2147965" y="5315666"/>
            <a:ext cx="987122" cy="1729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E1512E-2947-43FF-B788-33A86E3E3322}"/>
              </a:ext>
            </a:extLst>
          </p:cNvPr>
          <p:cNvSpPr/>
          <p:nvPr/>
        </p:nvSpPr>
        <p:spPr>
          <a:xfrm>
            <a:off x="1937658" y="4944291"/>
            <a:ext cx="609600" cy="2721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71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5">
            <a:extLst>
              <a:ext uri="{FF2B5EF4-FFF2-40B4-BE49-F238E27FC236}">
                <a16:creationId xmlns:a16="http://schemas.microsoft.com/office/drawing/2014/main" id="{E4CF8BBC-FC21-4006-8823-D0DEBD42F31E}"/>
              </a:ext>
            </a:extLst>
          </p:cNvPr>
          <p:cNvSpPr txBox="1">
            <a:spLocks/>
          </p:cNvSpPr>
          <p:nvPr/>
        </p:nvSpPr>
        <p:spPr>
          <a:xfrm>
            <a:off x="516483" y="344632"/>
            <a:ext cx="689637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 err="1"/>
              <a:t>Efficiency</a:t>
            </a:r>
            <a:r>
              <a:rPr lang="nb-NO" i="1" dirty="0"/>
              <a:t> and </a:t>
            </a:r>
            <a:r>
              <a:rPr lang="nb-NO" i="1" dirty="0" err="1"/>
              <a:t>safety</a:t>
            </a:r>
            <a:endParaRPr lang="nb-NO" i="1" dirty="0"/>
          </a:p>
        </p:txBody>
      </p:sp>
      <p:sp>
        <p:nvSpPr>
          <p:cNvPr id="8" name="TekstSylinder 2">
            <a:extLst>
              <a:ext uri="{FF2B5EF4-FFF2-40B4-BE49-F238E27FC236}">
                <a16:creationId xmlns:a16="http://schemas.microsoft.com/office/drawing/2014/main" id="{88688BB8-70D3-4914-94EB-91DC8A671867}"/>
              </a:ext>
            </a:extLst>
          </p:cNvPr>
          <p:cNvSpPr txBox="1"/>
          <p:nvPr/>
        </p:nvSpPr>
        <p:spPr>
          <a:xfrm>
            <a:off x="1175668" y="1862074"/>
            <a:ext cx="4262606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400" b="1" u="sng" dirty="0"/>
              <a:t>Main parameters</a:t>
            </a:r>
          </a:p>
          <a:p>
            <a:endParaRPr lang="nb-NO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Resistance and propulsion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E6CB0-B884-4F46-8E20-A15D7F469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091" y="1862073"/>
            <a:ext cx="6146838" cy="34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49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5">
            <a:extLst>
              <a:ext uri="{FF2B5EF4-FFF2-40B4-BE49-F238E27FC236}">
                <a16:creationId xmlns:a16="http://schemas.microsoft.com/office/drawing/2014/main" id="{E4CF8BBC-FC21-4006-8823-D0DEBD42F31E}"/>
              </a:ext>
            </a:extLst>
          </p:cNvPr>
          <p:cNvSpPr txBox="1">
            <a:spLocks/>
          </p:cNvSpPr>
          <p:nvPr/>
        </p:nvSpPr>
        <p:spPr>
          <a:xfrm>
            <a:off x="516483" y="344632"/>
            <a:ext cx="689637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 err="1"/>
              <a:t>Efficiency</a:t>
            </a:r>
            <a:r>
              <a:rPr lang="nb-NO" i="1" dirty="0"/>
              <a:t> and </a:t>
            </a:r>
            <a:r>
              <a:rPr lang="nb-NO" i="1" dirty="0" err="1"/>
              <a:t>safety</a:t>
            </a:r>
            <a:endParaRPr lang="nb-NO" i="1" dirty="0"/>
          </a:p>
        </p:txBody>
      </p:sp>
      <p:sp>
        <p:nvSpPr>
          <p:cNvPr id="8" name="TekstSylinder 2">
            <a:extLst>
              <a:ext uri="{FF2B5EF4-FFF2-40B4-BE49-F238E27FC236}">
                <a16:creationId xmlns:a16="http://schemas.microsoft.com/office/drawing/2014/main" id="{88688BB8-70D3-4914-94EB-91DC8A671867}"/>
              </a:ext>
            </a:extLst>
          </p:cNvPr>
          <p:cNvSpPr txBox="1"/>
          <p:nvPr/>
        </p:nvSpPr>
        <p:spPr>
          <a:xfrm>
            <a:off x="1175668" y="1862074"/>
            <a:ext cx="426260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400" b="1" u="sng" dirty="0"/>
              <a:t>Main parameters</a:t>
            </a:r>
          </a:p>
          <a:p>
            <a:endParaRPr lang="nb-NO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Resistance and propulsion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Energy system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9073BD-9B29-4D5E-8CAE-C830EEF62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479" y="1652669"/>
            <a:ext cx="5090551" cy="4280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B67DCE-6489-4098-BE9C-A7885EAD6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700" y="5339692"/>
            <a:ext cx="805343" cy="1845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CBDE42-AD9E-4311-8682-F4BE2037E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814" y="5155134"/>
            <a:ext cx="805343" cy="1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69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889B5-8337-4E26-8008-FB51665B4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638" y="977304"/>
            <a:ext cx="8364516" cy="4705040"/>
          </a:xfrm>
          <a:prstGeom prst="rect">
            <a:avLst/>
          </a:prstGeom>
        </p:spPr>
      </p:pic>
      <p:sp>
        <p:nvSpPr>
          <p:cNvPr id="25" name="Tittel 5">
            <a:extLst>
              <a:ext uri="{FF2B5EF4-FFF2-40B4-BE49-F238E27FC236}">
                <a16:creationId xmlns:a16="http://schemas.microsoft.com/office/drawing/2014/main" id="{1975B035-D57B-44D7-9C69-6EADD72C8BEA}"/>
              </a:ext>
            </a:extLst>
          </p:cNvPr>
          <p:cNvSpPr txBox="1">
            <a:spLocks/>
          </p:cNvSpPr>
          <p:nvPr/>
        </p:nvSpPr>
        <p:spPr>
          <a:xfrm>
            <a:off x="-84772" y="1937658"/>
            <a:ext cx="4189412" cy="17743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 err="1"/>
              <a:t>Way</a:t>
            </a:r>
            <a:r>
              <a:rPr lang="nb-NO" i="1" dirty="0"/>
              <a:t> forward</a:t>
            </a:r>
          </a:p>
        </p:txBody>
      </p:sp>
    </p:spTree>
    <p:extLst>
      <p:ext uri="{BB962C8B-B14F-4D97-AF65-F5344CB8AC3E}">
        <p14:creationId xmlns:p14="http://schemas.microsoft.com/office/powerpoint/2010/main" val="3048780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5">
            <a:extLst>
              <a:ext uri="{FF2B5EF4-FFF2-40B4-BE49-F238E27FC236}">
                <a16:creationId xmlns:a16="http://schemas.microsoft.com/office/drawing/2014/main" id="{E4CF8BBC-FC21-4006-8823-D0DEBD42F31E}"/>
              </a:ext>
            </a:extLst>
          </p:cNvPr>
          <p:cNvSpPr txBox="1">
            <a:spLocks/>
          </p:cNvSpPr>
          <p:nvPr/>
        </p:nvSpPr>
        <p:spPr>
          <a:xfrm>
            <a:off x="555171" y="344632"/>
            <a:ext cx="4866564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 err="1"/>
              <a:t>TrAM</a:t>
            </a:r>
            <a:r>
              <a:rPr lang="nb-NO" i="1" dirty="0"/>
              <a:t> </a:t>
            </a:r>
            <a:r>
              <a:rPr lang="nb-NO" i="1" dirty="0" err="1"/>
              <a:t>timeline</a:t>
            </a:r>
            <a:endParaRPr lang="nb-NO" i="1" dirty="0"/>
          </a:p>
        </p:txBody>
      </p:sp>
      <p:sp>
        <p:nvSpPr>
          <p:cNvPr id="67" name="TekstSylinder 2">
            <a:extLst>
              <a:ext uri="{FF2B5EF4-FFF2-40B4-BE49-F238E27FC236}">
                <a16:creationId xmlns:a16="http://schemas.microsoft.com/office/drawing/2014/main" id="{FBC8AA70-71C0-4220-A01D-E63822850AC7}"/>
              </a:ext>
            </a:extLst>
          </p:cNvPr>
          <p:cNvSpPr txBox="1"/>
          <p:nvPr/>
        </p:nvSpPr>
        <p:spPr>
          <a:xfrm>
            <a:off x="1175668" y="2319273"/>
            <a:ext cx="6139532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Detailed engineering:	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Production:			2021 - 2022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Delivery:			Q1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Route traffic:		Q2 2022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9758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5">
            <a:extLst>
              <a:ext uri="{FF2B5EF4-FFF2-40B4-BE49-F238E27FC236}">
                <a16:creationId xmlns:a16="http://schemas.microsoft.com/office/drawing/2014/main" id="{E4CF8BBC-FC21-4006-8823-D0DEBD42F31E}"/>
              </a:ext>
            </a:extLst>
          </p:cNvPr>
          <p:cNvSpPr txBox="1">
            <a:spLocks/>
          </p:cNvSpPr>
          <p:nvPr/>
        </p:nvSpPr>
        <p:spPr>
          <a:xfrm>
            <a:off x="555171" y="344632"/>
            <a:ext cx="9209315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 err="1"/>
              <a:t>Future</a:t>
            </a:r>
            <a:r>
              <a:rPr lang="nb-NO" i="1" dirty="0"/>
              <a:t> </a:t>
            </a:r>
            <a:r>
              <a:rPr lang="nb-NO" i="1" dirty="0" err="1"/>
              <a:t>of</a:t>
            </a:r>
            <a:r>
              <a:rPr lang="nb-NO" i="1" dirty="0"/>
              <a:t> </a:t>
            </a:r>
            <a:r>
              <a:rPr lang="nb-NO" i="1" dirty="0" err="1"/>
              <a:t>electric</a:t>
            </a:r>
            <a:r>
              <a:rPr lang="nb-NO" i="1" dirty="0"/>
              <a:t> fast-</a:t>
            </a:r>
            <a:r>
              <a:rPr lang="nb-NO" i="1" dirty="0" err="1"/>
              <a:t>ferries</a:t>
            </a:r>
            <a:endParaRPr lang="nb-NO" i="1" dirty="0"/>
          </a:p>
        </p:txBody>
      </p:sp>
      <p:sp>
        <p:nvSpPr>
          <p:cNvPr id="67" name="TekstSylinder 2">
            <a:extLst>
              <a:ext uri="{FF2B5EF4-FFF2-40B4-BE49-F238E27FC236}">
                <a16:creationId xmlns:a16="http://schemas.microsoft.com/office/drawing/2014/main" id="{FBC8AA70-71C0-4220-A01D-E63822850AC7}"/>
              </a:ext>
            </a:extLst>
          </p:cNvPr>
          <p:cNvSpPr txBox="1"/>
          <p:nvPr/>
        </p:nvSpPr>
        <p:spPr>
          <a:xfrm>
            <a:off x="1175667" y="2319273"/>
            <a:ext cx="10363189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400" b="1" u="sng" dirty="0"/>
              <a:t>Norway</a:t>
            </a:r>
          </a:p>
          <a:p>
            <a:endParaRPr lang="nb-NO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Strong political support for zero-emission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70 routes / 100 fast-ferries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Total yearly CO</a:t>
            </a:r>
            <a:r>
              <a:rPr lang="en-GB" sz="2400" baseline="-25000" dirty="0"/>
              <a:t>2</a:t>
            </a:r>
            <a:r>
              <a:rPr lang="en-GB" sz="2400" dirty="0"/>
              <a:t> emission:	250 000 tonnes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Typical contract duration:	8-10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Most route operation contracts will be renewed within the next 4-5 years*</a:t>
            </a:r>
          </a:p>
          <a:p>
            <a:endParaRPr lang="en-GB" sz="2400" dirty="0"/>
          </a:p>
        </p:txBody>
      </p:sp>
      <p:sp>
        <p:nvSpPr>
          <p:cNvPr id="4" name="TekstSylinder 10">
            <a:extLst>
              <a:ext uri="{FF2B5EF4-FFF2-40B4-BE49-F238E27FC236}">
                <a16:creationId xmlns:a16="http://schemas.microsoft.com/office/drawing/2014/main" id="{2C802F34-DD1F-4CB0-A58D-A3516D51C75A}"/>
              </a:ext>
            </a:extLst>
          </p:cNvPr>
          <p:cNvSpPr txBox="1"/>
          <p:nvPr/>
        </p:nvSpPr>
        <p:spPr>
          <a:xfrm>
            <a:off x="6502036" y="5986923"/>
            <a:ext cx="50368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2834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*) Source: «Markedsoversikt for båt og ferje», Statens Vegvesen og Kollektivtrafikkforeningen</a:t>
            </a:r>
          </a:p>
        </p:txBody>
      </p:sp>
    </p:spTree>
    <p:extLst>
      <p:ext uri="{BB962C8B-B14F-4D97-AF65-F5344CB8AC3E}">
        <p14:creationId xmlns:p14="http://schemas.microsoft.com/office/powerpoint/2010/main" val="162363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uiExpand="1" build="allAtOnce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lassholder for bilde 7" descr="Et bilde som inneholder vann, himmel, båt&#10;&#10;Automatisk generert beskrivelse">
            <a:extLst>
              <a:ext uri="{FF2B5EF4-FFF2-40B4-BE49-F238E27FC236}">
                <a16:creationId xmlns:a16="http://schemas.microsoft.com/office/drawing/2014/main" id="{C1AEDAEC-F786-4923-90A8-B02B3176EE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22" r="22222"/>
          <a:stretch>
            <a:fillRect/>
          </a:stretch>
        </p:blipFill>
        <p:spPr>
          <a:xfrm>
            <a:off x="5201970" y="146649"/>
            <a:ext cx="5589669" cy="6288378"/>
          </a:xfrm>
          <a:prstGeom prst="rect">
            <a:avLst/>
          </a:prstGeom>
        </p:spPr>
      </p:pic>
      <p:sp>
        <p:nvSpPr>
          <p:cNvPr id="25" name="Tittel 5">
            <a:extLst>
              <a:ext uri="{FF2B5EF4-FFF2-40B4-BE49-F238E27FC236}">
                <a16:creationId xmlns:a16="http://schemas.microsoft.com/office/drawing/2014/main" id="{1975B035-D57B-44D7-9C69-6EADD72C8BEA}"/>
              </a:ext>
            </a:extLst>
          </p:cNvPr>
          <p:cNvSpPr txBox="1">
            <a:spLocks/>
          </p:cNvSpPr>
          <p:nvPr/>
        </p:nvSpPr>
        <p:spPr>
          <a:xfrm>
            <a:off x="601028" y="1888760"/>
            <a:ext cx="4189412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/>
              <a:t>The </a:t>
            </a:r>
            <a:r>
              <a:rPr lang="nb-NO" i="1" dirty="0" err="1"/>
              <a:t>world’s</a:t>
            </a:r>
            <a:r>
              <a:rPr lang="nb-NO" i="1" dirty="0"/>
              <a:t> first </a:t>
            </a:r>
            <a:r>
              <a:rPr lang="nb-NO" i="1" dirty="0" err="1"/>
              <a:t>fully</a:t>
            </a:r>
            <a:r>
              <a:rPr lang="nb-NO" i="1" dirty="0"/>
              <a:t> </a:t>
            </a:r>
            <a:r>
              <a:rPr lang="nb-NO" i="1" dirty="0" err="1"/>
              <a:t>electrical</a:t>
            </a:r>
            <a:r>
              <a:rPr lang="nb-NO" i="1" dirty="0"/>
              <a:t> fast-</a:t>
            </a:r>
            <a:r>
              <a:rPr lang="nb-NO" i="1" dirty="0" err="1"/>
              <a:t>ferry</a:t>
            </a:r>
            <a:r>
              <a:rPr lang="nb-NO" i="1" dirty="0"/>
              <a:t>!</a:t>
            </a:r>
          </a:p>
        </p:txBody>
      </p:sp>
      <p:sp>
        <p:nvSpPr>
          <p:cNvPr id="5" name="TekstSylinder 10">
            <a:extLst>
              <a:ext uri="{FF2B5EF4-FFF2-40B4-BE49-F238E27FC236}">
                <a16:creationId xmlns:a16="http://schemas.microsoft.com/office/drawing/2014/main" id="{EEDB5595-DB01-4610-B211-CFE1D0689582}"/>
              </a:ext>
            </a:extLst>
          </p:cNvPr>
          <p:cNvSpPr txBox="1"/>
          <p:nvPr/>
        </p:nvSpPr>
        <p:spPr>
          <a:xfrm>
            <a:off x="949371" y="4647980"/>
            <a:ext cx="364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srgbClr val="28343C"/>
                </a:solidFill>
                <a:effectLst/>
                <a:uLnTx/>
                <a:uFillTx/>
                <a:latin typeface="Calibri" panose="020F0502020204030204"/>
              </a:rPr>
              <a:t>Mikal Dahle – Kolumbus  - Project Manager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i="1" dirty="0">
                <a:solidFill>
                  <a:srgbClr val="28343C"/>
                </a:solidFill>
                <a:latin typeface="Calibri" panose="020F0502020204030204"/>
              </a:rPr>
              <a:t>E-mail: </a:t>
            </a:r>
            <a:r>
              <a:rPr lang="nb-NO" sz="1200" b="1" i="1" dirty="0">
                <a:solidFill>
                  <a:srgbClr val="28343C"/>
                </a:solidFill>
                <a:latin typeface="Calibri" panose="020F0502020204030204"/>
                <a:hlinkClick r:id="rId4"/>
              </a:rPr>
              <a:t>mikal.dahle@kolumbus.no</a:t>
            </a:r>
            <a:endParaRPr lang="nb-NO" sz="1200" b="1" i="1" dirty="0">
              <a:solidFill>
                <a:srgbClr val="28343C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1" u="none" strike="noStrike" kern="1200" cap="none" spc="0" normalizeH="0" baseline="0" noProof="0" dirty="0">
              <a:ln>
                <a:noFill/>
              </a:ln>
              <a:solidFill>
                <a:srgbClr val="28343C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6926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A87759-A39D-4435-9797-9AEECA6A9082}"/>
              </a:ext>
            </a:extLst>
          </p:cNvPr>
          <p:cNvSpPr txBox="1"/>
          <p:nvPr/>
        </p:nvSpPr>
        <p:spPr>
          <a:xfrm>
            <a:off x="185911" y="746563"/>
            <a:ext cx="11366009" cy="4742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6000" b="1" i="1" dirty="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rPr>
              <a:t>Developing Norway’s first electric fast ferry</a:t>
            </a:r>
            <a:r>
              <a:rPr lang="en-US" sz="6000" b="1" i="1" dirty="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i="1" dirty="0">
              <a:solidFill>
                <a:srgbClr val="3D727E"/>
              </a:solidFill>
              <a:latin typeface="Avenir Roman" panose="02000503020000020003" pitchFamily="2" charset="0"/>
              <a:ea typeface="+mj-ea"/>
              <a:cs typeface="+mj-cs"/>
            </a:endParaRPr>
          </a:p>
          <a:p>
            <a:pPr marL="2800350" lvl="5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600" b="1" i="1" dirty="0">
                <a:latin typeface="Avenir Roman" panose="02000503020000020003" pitchFamily="2" charset="0"/>
                <a:ea typeface="+mj-ea"/>
                <a:cs typeface="+mj-cs"/>
              </a:rPr>
              <a:t>Motivation and background</a:t>
            </a:r>
          </a:p>
          <a:p>
            <a:pPr marL="2800350" lvl="5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600" b="1" i="1" dirty="0">
                <a:latin typeface="Avenir Roman" panose="02000503020000020003" pitchFamily="2" charset="0"/>
                <a:ea typeface="+mj-ea"/>
                <a:cs typeface="+mj-cs"/>
              </a:rPr>
              <a:t>Design for efficiency and safety</a:t>
            </a:r>
          </a:p>
          <a:p>
            <a:pPr marL="2800350" lvl="5" indent="-5143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3600" b="1" i="1" dirty="0">
                <a:latin typeface="Avenir Roman" panose="02000503020000020003" pitchFamily="2" charset="0"/>
                <a:ea typeface="+mj-ea"/>
                <a:cs typeface="+mj-cs"/>
              </a:rPr>
              <a:t>Way forward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030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tel 5">
            <a:extLst>
              <a:ext uri="{FF2B5EF4-FFF2-40B4-BE49-F238E27FC236}">
                <a16:creationId xmlns:a16="http://schemas.microsoft.com/office/drawing/2014/main" id="{1975B035-D57B-44D7-9C69-6EADD72C8BEA}"/>
              </a:ext>
            </a:extLst>
          </p:cNvPr>
          <p:cNvSpPr txBox="1">
            <a:spLocks/>
          </p:cNvSpPr>
          <p:nvPr/>
        </p:nvSpPr>
        <p:spPr>
          <a:xfrm>
            <a:off x="333610" y="344632"/>
            <a:ext cx="4189412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 err="1"/>
              <a:t>Motivation</a:t>
            </a:r>
            <a:endParaRPr lang="nb-NO" i="1" dirty="0"/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79EE1DF6-D77B-49E5-B4EE-E576EECD36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234757"/>
              </p:ext>
            </p:extLst>
          </p:nvPr>
        </p:nvGraphicFramePr>
        <p:xfrm>
          <a:off x="895181" y="2177142"/>
          <a:ext cx="3469989" cy="3731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272B415-C519-4923-8366-4C33CFB825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683667"/>
              </p:ext>
            </p:extLst>
          </p:nvPr>
        </p:nvGraphicFramePr>
        <p:xfrm>
          <a:off x="4049224" y="2177141"/>
          <a:ext cx="3777608" cy="3731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345A845-121C-4036-B5DF-144F7E3DD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8031916"/>
              </p:ext>
            </p:extLst>
          </p:nvPr>
        </p:nvGraphicFramePr>
        <p:xfrm>
          <a:off x="7308161" y="2177141"/>
          <a:ext cx="4189412" cy="3731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1951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2C2FC4F2-F9B4-4C20-AF08-B0CDEB1D281A}"/>
              </a:ext>
            </a:extLst>
          </p:cNvPr>
          <p:cNvSpPr txBox="1"/>
          <p:nvPr/>
        </p:nvSpPr>
        <p:spPr>
          <a:xfrm>
            <a:off x="1175667" y="1862074"/>
            <a:ext cx="5704103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400" b="1" u="sng" dirty="0" err="1"/>
              <a:t>TrAM</a:t>
            </a:r>
            <a:r>
              <a:rPr lang="nb-NO" sz="2400" b="1" u="sng" dirty="0"/>
              <a:t> Project</a:t>
            </a:r>
          </a:p>
          <a:p>
            <a:endParaRPr lang="nb-NO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13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110 </a:t>
            </a:r>
            <a:r>
              <a:rPr lang="en-GB" sz="2400" dirty="0" err="1"/>
              <a:t>mEUR</a:t>
            </a:r>
            <a:r>
              <a:rPr lang="en-GB" sz="2400" dirty="0"/>
              <a:t> EU-funding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Start:	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Finish:	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</p:txBody>
      </p:sp>
      <p:pic>
        <p:nvPicPr>
          <p:cNvPr id="6" name="Bilde 13" descr="Bilde 13">
            <a:extLst>
              <a:ext uri="{FF2B5EF4-FFF2-40B4-BE49-F238E27FC236}">
                <a16:creationId xmlns:a16="http://schemas.microsoft.com/office/drawing/2014/main" id="{15F6A448-D9A7-483D-A8D2-6FD2F546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096" y="3310459"/>
            <a:ext cx="696953" cy="225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ilde 14" descr="Bilde 14">
            <a:extLst>
              <a:ext uri="{FF2B5EF4-FFF2-40B4-BE49-F238E27FC236}">
                <a16:creationId xmlns:a16="http://schemas.microsoft.com/office/drawing/2014/main" id="{1B7621E7-71F3-4686-9A60-0BADE8F7A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6919" y="3770755"/>
            <a:ext cx="696953" cy="174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e 16" descr="Bilde 16">
            <a:extLst>
              <a:ext uri="{FF2B5EF4-FFF2-40B4-BE49-F238E27FC236}">
                <a16:creationId xmlns:a16="http://schemas.microsoft.com/office/drawing/2014/main" id="{9099DF07-DD43-4EE3-AC67-9A1778DB7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155" y="4702014"/>
            <a:ext cx="555764" cy="47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e 19" descr="Bilde 19">
            <a:extLst>
              <a:ext uri="{FF2B5EF4-FFF2-40B4-BE49-F238E27FC236}">
                <a16:creationId xmlns:a16="http://schemas.microsoft.com/office/drawing/2014/main" id="{62EF5972-6CF8-4C67-AAF2-FAAC72190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427" y="2837924"/>
            <a:ext cx="696953" cy="204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1D631717-F416-4454-840E-872253C2E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9426" y="3285213"/>
            <a:ext cx="696953" cy="287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e 21" descr="Bilde 21">
            <a:extLst>
              <a:ext uri="{FF2B5EF4-FFF2-40B4-BE49-F238E27FC236}">
                <a16:creationId xmlns:a16="http://schemas.microsoft.com/office/drawing/2014/main" id="{047EE82B-6DBD-4BDA-8EE5-DD5807326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6919" y="3327528"/>
            <a:ext cx="696953" cy="202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e 22" descr="Bilde 22">
            <a:extLst>
              <a:ext uri="{FF2B5EF4-FFF2-40B4-BE49-F238E27FC236}">
                <a16:creationId xmlns:a16="http://schemas.microsoft.com/office/drawing/2014/main" id="{CFF00EA9-B359-4984-B6B0-25D3BF524EF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6590" b="26590"/>
          <a:stretch>
            <a:fillRect/>
          </a:stretch>
        </p:blipFill>
        <p:spPr>
          <a:xfrm>
            <a:off x="10608651" y="4262975"/>
            <a:ext cx="813488" cy="26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e 23" descr="Bilde 23">
            <a:extLst>
              <a:ext uri="{FF2B5EF4-FFF2-40B4-BE49-F238E27FC236}">
                <a16:creationId xmlns:a16="http://schemas.microsoft.com/office/drawing/2014/main" id="{ACD59206-F630-4052-8D6E-D3F78A9A2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8581" y="4157260"/>
            <a:ext cx="568440" cy="34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" descr="Picture 2">
            <a:extLst>
              <a:ext uri="{FF2B5EF4-FFF2-40B4-BE49-F238E27FC236}">
                <a16:creationId xmlns:a16="http://schemas.microsoft.com/office/drawing/2014/main" id="{61BFE35B-28C3-410A-B95F-61C383BDF0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9425" y="4310867"/>
            <a:ext cx="696953" cy="173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e 25" descr="Bilde 25">
            <a:extLst>
              <a:ext uri="{FF2B5EF4-FFF2-40B4-BE49-F238E27FC236}">
                <a16:creationId xmlns:a16="http://schemas.microsoft.com/office/drawing/2014/main" id="{BEF22D99-4C18-45CA-A1F4-B6E919A390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5185" y="2844933"/>
            <a:ext cx="696954" cy="190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ilde 3" descr="Bilde 3">
            <a:extLst>
              <a:ext uri="{FF2B5EF4-FFF2-40B4-BE49-F238E27FC236}">
                <a16:creationId xmlns:a16="http://schemas.microsoft.com/office/drawing/2014/main" id="{4254CD71-A6E0-4941-81EE-0AAA408EC8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87132" y="1779949"/>
            <a:ext cx="1185969" cy="790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Kolumbus_liggende_rgb.png" descr="Kolumbus_liggende_rgb.png">
            <a:extLst>
              <a:ext uri="{FF2B5EF4-FFF2-40B4-BE49-F238E27FC236}">
                <a16:creationId xmlns:a16="http://schemas.microsoft.com/office/drawing/2014/main" id="{7708D461-ED76-43CD-8E45-0D228BDEDB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3411" y="2866367"/>
            <a:ext cx="696953" cy="159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e 15" descr="Bilde 15">
            <a:extLst>
              <a:ext uri="{FF2B5EF4-FFF2-40B4-BE49-F238E27FC236}">
                <a16:creationId xmlns:a16="http://schemas.microsoft.com/office/drawing/2014/main" id="{2A4B5499-D76B-4C1E-87A1-63BD4BA46A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53411" y="3704890"/>
            <a:ext cx="757921" cy="378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Bilde 17" descr="Bilde 17">
            <a:extLst>
              <a:ext uri="{FF2B5EF4-FFF2-40B4-BE49-F238E27FC236}">
                <a16:creationId xmlns:a16="http://schemas.microsoft.com/office/drawing/2014/main" id="{DC08A77C-5D4A-4B5D-B253-4744BE99846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36349" b="38799"/>
          <a:stretch>
            <a:fillRect/>
          </a:stretch>
        </p:blipFill>
        <p:spPr>
          <a:xfrm>
            <a:off x="8536809" y="4786424"/>
            <a:ext cx="1212427" cy="301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e 18" descr="Bilde 18">
            <a:extLst>
              <a:ext uri="{FF2B5EF4-FFF2-40B4-BE49-F238E27FC236}">
                <a16:creationId xmlns:a16="http://schemas.microsoft.com/office/drawing/2014/main" id="{42A665D0-D092-4444-9036-2E15F58F00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99425" y="3849164"/>
            <a:ext cx="696953" cy="19166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tel 5">
            <a:extLst>
              <a:ext uri="{FF2B5EF4-FFF2-40B4-BE49-F238E27FC236}">
                <a16:creationId xmlns:a16="http://schemas.microsoft.com/office/drawing/2014/main" id="{4594C9A4-D165-4DEA-AFEE-8BCEC95BC0A2}"/>
              </a:ext>
            </a:extLst>
          </p:cNvPr>
          <p:cNvSpPr txBox="1">
            <a:spLocks/>
          </p:cNvSpPr>
          <p:nvPr/>
        </p:nvSpPr>
        <p:spPr>
          <a:xfrm>
            <a:off x="420235" y="344632"/>
            <a:ext cx="4189412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 err="1"/>
              <a:t>Background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228566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959588-10A0-43FC-9E89-685FBEDF8CB9}"/>
              </a:ext>
            </a:extLst>
          </p:cNvPr>
          <p:cNvSpPr txBox="1"/>
          <p:nvPr/>
        </p:nvSpPr>
        <p:spPr>
          <a:xfrm flipH="1">
            <a:off x="1093339" y="1859339"/>
            <a:ext cx="61427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u="sng" dirty="0"/>
              <a:t>Main </a:t>
            </a:r>
            <a:r>
              <a:rPr lang="nb-NO" sz="2400" b="1" u="sng" dirty="0" err="1"/>
              <a:t>mission</a:t>
            </a:r>
            <a:r>
              <a:rPr lang="nb-NO" sz="2400" b="1" u="sng" dirty="0"/>
              <a:t>:</a:t>
            </a:r>
          </a:p>
          <a:p>
            <a:endParaRPr lang="nb-NO" sz="2400" b="1" u="sng" dirty="0"/>
          </a:p>
          <a:p>
            <a:pPr algn="ctr"/>
            <a:r>
              <a:rPr lang="en-GB" sz="2400" i="1" dirty="0"/>
              <a:t>…to </a:t>
            </a:r>
            <a:r>
              <a:rPr lang="en-GB" sz="2400" b="1" i="1" dirty="0"/>
              <a:t>develop and validate </a:t>
            </a:r>
            <a:r>
              <a:rPr lang="en-GB" sz="2400" i="1" dirty="0"/>
              <a:t>a concept for waterborne transport by implementing </a:t>
            </a:r>
            <a:r>
              <a:rPr lang="en-GB" sz="2400" b="1" i="1" dirty="0"/>
              <a:t>modular design and production methods</a:t>
            </a:r>
            <a:r>
              <a:rPr lang="en-GB" sz="2400" i="1" dirty="0"/>
              <a:t>, with a main focus on </a:t>
            </a:r>
            <a:r>
              <a:rPr lang="en-GB" sz="2400" b="1" i="1" dirty="0"/>
              <a:t>electrically powered vessels </a:t>
            </a:r>
            <a:r>
              <a:rPr lang="en-GB" sz="2400" i="1" dirty="0"/>
              <a:t>operating in protected waters</a:t>
            </a:r>
          </a:p>
          <a:p>
            <a:endParaRPr lang="en-GB" sz="2400" i="1" dirty="0"/>
          </a:p>
          <a:p>
            <a:r>
              <a:rPr lang="en-GB" sz="2400" b="1" u="sng" dirty="0"/>
              <a:t>Targets:</a:t>
            </a:r>
          </a:p>
          <a:p>
            <a:endParaRPr lang="en-GB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/>
              <a:t>25% reduction in production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i="1" dirty="0"/>
              <a:t>70% reduction in engineering cost</a:t>
            </a:r>
          </a:p>
        </p:txBody>
      </p:sp>
      <p:pic>
        <p:nvPicPr>
          <p:cNvPr id="6" name="Bilde 2" descr="Et bilde som inneholder gulv, innendørs, bord, vegg&#10;&#10;Automatisk generert beskrivelse">
            <a:extLst>
              <a:ext uri="{FF2B5EF4-FFF2-40B4-BE49-F238E27FC236}">
                <a16:creationId xmlns:a16="http://schemas.microsoft.com/office/drawing/2014/main" id="{928658E8-F398-47FB-A875-9FFFED26C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1" r="15394"/>
          <a:stretch/>
        </p:blipFill>
        <p:spPr>
          <a:xfrm>
            <a:off x="7236069" y="1439317"/>
            <a:ext cx="4955931" cy="4167997"/>
          </a:xfrm>
          <a:prstGeom prst="rect">
            <a:avLst/>
          </a:prstGeom>
        </p:spPr>
      </p:pic>
      <p:sp>
        <p:nvSpPr>
          <p:cNvPr id="7" name="Tittel 5">
            <a:extLst>
              <a:ext uri="{FF2B5EF4-FFF2-40B4-BE49-F238E27FC236}">
                <a16:creationId xmlns:a16="http://schemas.microsoft.com/office/drawing/2014/main" id="{E4CF8BBC-FC21-4006-8823-D0DEBD42F31E}"/>
              </a:ext>
            </a:extLst>
          </p:cNvPr>
          <p:cNvSpPr txBox="1">
            <a:spLocks/>
          </p:cNvSpPr>
          <p:nvPr/>
        </p:nvSpPr>
        <p:spPr>
          <a:xfrm>
            <a:off x="516483" y="344632"/>
            <a:ext cx="5816939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/>
              <a:t>Project </a:t>
            </a:r>
            <a:r>
              <a:rPr lang="nb-NO" i="1" dirty="0" err="1"/>
              <a:t>objectives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320696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lassholder for bilde 7" descr="Et bilde som inneholder vann, himmel, båt&#10;&#10;Automatisk generert beskrivelse">
            <a:extLst>
              <a:ext uri="{FF2B5EF4-FFF2-40B4-BE49-F238E27FC236}">
                <a16:creationId xmlns:a16="http://schemas.microsoft.com/office/drawing/2014/main" id="{C1AEDAEC-F786-4923-90A8-B02B3176EE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22" r="22222"/>
          <a:stretch>
            <a:fillRect/>
          </a:stretch>
        </p:blipFill>
        <p:spPr>
          <a:xfrm>
            <a:off x="5201970" y="146649"/>
            <a:ext cx="5589669" cy="6288378"/>
          </a:xfrm>
          <a:prstGeom prst="rect">
            <a:avLst/>
          </a:prstGeom>
        </p:spPr>
      </p:pic>
      <p:sp>
        <p:nvSpPr>
          <p:cNvPr id="25" name="Tittel 5">
            <a:extLst>
              <a:ext uri="{FF2B5EF4-FFF2-40B4-BE49-F238E27FC236}">
                <a16:creationId xmlns:a16="http://schemas.microsoft.com/office/drawing/2014/main" id="{1975B035-D57B-44D7-9C69-6EADD72C8BEA}"/>
              </a:ext>
            </a:extLst>
          </p:cNvPr>
          <p:cNvSpPr txBox="1">
            <a:spLocks/>
          </p:cNvSpPr>
          <p:nvPr/>
        </p:nvSpPr>
        <p:spPr>
          <a:xfrm>
            <a:off x="601028" y="1785257"/>
            <a:ext cx="4189412" cy="26943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/>
              <a:t>Design for </a:t>
            </a:r>
            <a:r>
              <a:rPr lang="nb-NO" i="1" dirty="0" err="1"/>
              <a:t>efficiency</a:t>
            </a:r>
            <a:r>
              <a:rPr lang="nb-NO" i="1" dirty="0"/>
              <a:t> and </a:t>
            </a:r>
            <a:r>
              <a:rPr lang="nb-NO" i="1" dirty="0" err="1"/>
              <a:t>safety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1634949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5">
            <a:extLst>
              <a:ext uri="{FF2B5EF4-FFF2-40B4-BE49-F238E27FC236}">
                <a16:creationId xmlns:a16="http://schemas.microsoft.com/office/drawing/2014/main" id="{E4CF8BBC-FC21-4006-8823-D0DEBD42F31E}"/>
              </a:ext>
            </a:extLst>
          </p:cNvPr>
          <p:cNvSpPr txBox="1">
            <a:spLocks/>
          </p:cNvSpPr>
          <p:nvPr/>
        </p:nvSpPr>
        <p:spPr>
          <a:xfrm>
            <a:off x="516483" y="344632"/>
            <a:ext cx="8155879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/>
              <a:t>Stavanger demonstrator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F23C52-E79A-468A-A704-8146711E12FD}"/>
              </a:ext>
            </a:extLst>
          </p:cNvPr>
          <p:cNvGrpSpPr/>
          <p:nvPr/>
        </p:nvGrpSpPr>
        <p:grpSpPr>
          <a:xfrm>
            <a:off x="1807722" y="1650706"/>
            <a:ext cx="8155879" cy="4596089"/>
            <a:chOff x="5484577" y="1544829"/>
            <a:chExt cx="6707424" cy="3772238"/>
          </a:xfrm>
        </p:grpSpPr>
        <p:pic>
          <p:nvPicPr>
            <p:cNvPr id="9" name="Bilde 24" descr="Bilde 24">
              <a:extLst>
                <a:ext uri="{FF2B5EF4-FFF2-40B4-BE49-F238E27FC236}">
                  <a16:creationId xmlns:a16="http://schemas.microsoft.com/office/drawing/2014/main" id="{9755AC7E-0388-4D64-8ECE-04678DCD0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4577" y="1544829"/>
              <a:ext cx="6707424" cy="37722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Bilde 5" descr="Bilde 5">
              <a:extLst>
                <a:ext uri="{FF2B5EF4-FFF2-40B4-BE49-F238E27FC236}">
                  <a16:creationId xmlns:a16="http://schemas.microsoft.com/office/drawing/2014/main" id="{E91F09A8-1C10-4314-9BA9-A42149DDD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9359" b="28840"/>
            <a:stretch/>
          </p:blipFill>
          <p:spPr>
            <a:xfrm>
              <a:off x="5484577" y="3258104"/>
              <a:ext cx="1559693" cy="69111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E57E42-F0D8-4058-8714-7DBE15C9E86E}"/>
                </a:ext>
              </a:extLst>
            </p:cNvPr>
            <p:cNvSpPr/>
            <p:nvPr/>
          </p:nvSpPr>
          <p:spPr>
            <a:xfrm>
              <a:off x="5696504" y="4012707"/>
              <a:ext cx="1086035" cy="16867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solidFill>
                  <a:srgbClr val="28343C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05B2A79-5720-49E8-A61F-27445810CB2B}"/>
              </a:ext>
            </a:extLst>
          </p:cNvPr>
          <p:cNvSpPr txBox="1"/>
          <p:nvPr/>
        </p:nvSpPr>
        <p:spPr>
          <a:xfrm>
            <a:off x="2065414" y="4524789"/>
            <a:ext cx="153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147 </a:t>
            </a:r>
            <a:r>
              <a:rPr lang="nb-NO" sz="1200" b="1" dirty="0" err="1"/>
              <a:t>passengers</a:t>
            </a:r>
            <a:endParaRPr lang="nb-NO" sz="1200" b="1" dirty="0"/>
          </a:p>
          <a:p>
            <a:r>
              <a:rPr lang="nb-NO" sz="1200" b="1" dirty="0"/>
              <a:t>20 </a:t>
            </a:r>
            <a:r>
              <a:rPr lang="nb-NO" sz="1200" b="1" dirty="0" err="1"/>
              <a:t>bikes</a:t>
            </a:r>
            <a:endParaRPr lang="nb-NO" sz="1200" b="1" dirty="0"/>
          </a:p>
          <a:p>
            <a:r>
              <a:rPr lang="nb-NO" sz="1200" b="1" dirty="0"/>
              <a:t>23 kn service speed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4105073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2" descr="Et bilde som inneholder gulv, innendørs, bord, vegg&#10;&#10;Automatisk generert beskrivelse">
            <a:extLst>
              <a:ext uri="{FF2B5EF4-FFF2-40B4-BE49-F238E27FC236}">
                <a16:creationId xmlns:a16="http://schemas.microsoft.com/office/drawing/2014/main" id="{928658E8-F398-47FB-A875-9FFFED26C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1" r="15394"/>
          <a:stretch/>
        </p:blipFill>
        <p:spPr>
          <a:xfrm>
            <a:off x="7236069" y="1862074"/>
            <a:ext cx="4955931" cy="4167997"/>
          </a:xfrm>
          <a:prstGeom prst="rect">
            <a:avLst/>
          </a:prstGeom>
        </p:spPr>
      </p:pic>
      <p:sp>
        <p:nvSpPr>
          <p:cNvPr id="7" name="Tittel 5">
            <a:extLst>
              <a:ext uri="{FF2B5EF4-FFF2-40B4-BE49-F238E27FC236}">
                <a16:creationId xmlns:a16="http://schemas.microsoft.com/office/drawing/2014/main" id="{E4CF8BBC-FC21-4006-8823-D0DEBD42F31E}"/>
              </a:ext>
            </a:extLst>
          </p:cNvPr>
          <p:cNvSpPr txBox="1">
            <a:spLocks/>
          </p:cNvSpPr>
          <p:nvPr/>
        </p:nvSpPr>
        <p:spPr>
          <a:xfrm>
            <a:off x="516483" y="344632"/>
            <a:ext cx="689637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 err="1"/>
              <a:t>Efficiency</a:t>
            </a:r>
            <a:r>
              <a:rPr lang="nb-NO" i="1" dirty="0"/>
              <a:t> and </a:t>
            </a:r>
            <a:r>
              <a:rPr lang="nb-NO" i="1" dirty="0" err="1"/>
              <a:t>safety</a:t>
            </a:r>
            <a:endParaRPr lang="nb-NO" i="1" dirty="0"/>
          </a:p>
        </p:txBody>
      </p:sp>
      <p:sp>
        <p:nvSpPr>
          <p:cNvPr id="8" name="TekstSylinder 2">
            <a:extLst>
              <a:ext uri="{FF2B5EF4-FFF2-40B4-BE49-F238E27FC236}">
                <a16:creationId xmlns:a16="http://schemas.microsoft.com/office/drawing/2014/main" id="{88688BB8-70D3-4914-94EB-91DC8A671867}"/>
              </a:ext>
            </a:extLst>
          </p:cNvPr>
          <p:cNvSpPr txBox="1"/>
          <p:nvPr/>
        </p:nvSpPr>
        <p:spPr>
          <a:xfrm>
            <a:off x="1175668" y="1862074"/>
            <a:ext cx="426260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400" b="1" u="sng" dirty="0"/>
              <a:t>Main parameters</a:t>
            </a:r>
          </a:p>
          <a:p>
            <a:endParaRPr lang="nb-NO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Resistance and propulsion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Energy system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2164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2" descr="Et bilde som inneholder gulv, innendørs, bord, vegg&#10;&#10;Automatisk generert beskrivelse">
            <a:extLst>
              <a:ext uri="{FF2B5EF4-FFF2-40B4-BE49-F238E27FC236}">
                <a16:creationId xmlns:a16="http://schemas.microsoft.com/office/drawing/2014/main" id="{928658E8-F398-47FB-A875-9FFFED26C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1" r="15394"/>
          <a:stretch/>
        </p:blipFill>
        <p:spPr>
          <a:xfrm>
            <a:off x="7236069" y="1862074"/>
            <a:ext cx="4955931" cy="4167997"/>
          </a:xfrm>
          <a:prstGeom prst="rect">
            <a:avLst/>
          </a:prstGeom>
        </p:spPr>
      </p:pic>
      <p:sp>
        <p:nvSpPr>
          <p:cNvPr id="7" name="Tittel 5">
            <a:extLst>
              <a:ext uri="{FF2B5EF4-FFF2-40B4-BE49-F238E27FC236}">
                <a16:creationId xmlns:a16="http://schemas.microsoft.com/office/drawing/2014/main" id="{E4CF8BBC-FC21-4006-8823-D0DEBD42F31E}"/>
              </a:ext>
            </a:extLst>
          </p:cNvPr>
          <p:cNvSpPr txBox="1">
            <a:spLocks/>
          </p:cNvSpPr>
          <p:nvPr/>
        </p:nvSpPr>
        <p:spPr>
          <a:xfrm>
            <a:off x="516483" y="344632"/>
            <a:ext cx="6896371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3D727E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nb-NO" i="1" dirty="0" err="1"/>
              <a:t>Efficiency</a:t>
            </a:r>
            <a:r>
              <a:rPr lang="nb-NO" i="1" dirty="0"/>
              <a:t> and </a:t>
            </a:r>
            <a:r>
              <a:rPr lang="nb-NO" i="1" dirty="0" err="1"/>
              <a:t>safety</a:t>
            </a:r>
            <a:endParaRPr lang="nb-NO" i="1" dirty="0"/>
          </a:p>
        </p:txBody>
      </p:sp>
      <p:sp>
        <p:nvSpPr>
          <p:cNvPr id="8" name="TekstSylinder 2">
            <a:extLst>
              <a:ext uri="{FF2B5EF4-FFF2-40B4-BE49-F238E27FC236}">
                <a16:creationId xmlns:a16="http://schemas.microsoft.com/office/drawing/2014/main" id="{88688BB8-70D3-4914-94EB-91DC8A671867}"/>
              </a:ext>
            </a:extLst>
          </p:cNvPr>
          <p:cNvSpPr txBox="1"/>
          <p:nvPr/>
        </p:nvSpPr>
        <p:spPr>
          <a:xfrm>
            <a:off x="1175668" y="1862074"/>
            <a:ext cx="4262606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b-NO" sz="2400" b="1" u="sng" dirty="0"/>
              <a:t>Main parameters</a:t>
            </a:r>
          </a:p>
          <a:p>
            <a:endParaRPr lang="nb-NO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Weight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30D98D-5B4B-4AE8-AFD7-FA2635B55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371" y="3887512"/>
            <a:ext cx="3948340" cy="232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79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-tema">
    <a:dk1>
      <a:srgbClr val="28343C"/>
    </a:dk1>
    <a:lt1>
      <a:srgbClr val="FFFFFF"/>
    </a:lt1>
    <a:dk2>
      <a:srgbClr val="A7A7A7"/>
    </a:dk2>
    <a:lt2>
      <a:srgbClr val="535353"/>
    </a:lt2>
    <a:accent1>
      <a:srgbClr val="3BB353"/>
    </a:accent1>
    <a:accent2>
      <a:srgbClr val="207F53"/>
    </a:accent2>
    <a:accent3>
      <a:srgbClr val="A5A5A5"/>
    </a:accent3>
    <a:accent4>
      <a:srgbClr val="FFC000"/>
    </a:accent4>
    <a:accent5>
      <a:srgbClr val="76BB8A"/>
    </a:accent5>
    <a:accent6>
      <a:srgbClr val="89CD96"/>
    </a:accent6>
    <a:hlink>
      <a:srgbClr val="0000FF"/>
    </a:hlink>
    <a:folHlink>
      <a:srgbClr val="FF00FF"/>
    </a:folHlink>
  </a:clrScheme>
  <a:fontScheme name="Office-tema">
    <a:majorFont>
      <a:latin typeface="Calibri"/>
      <a:ea typeface="Calibri"/>
      <a:cs typeface="Calibri"/>
    </a:majorFont>
    <a:minorFont>
      <a:latin typeface="Helvetica"/>
      <a:ea typeface="Helvetica"/>
      <a:cs typeface="Helvetica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40CB0A25A1004C9F40ED5862913A7C" ma:contentTypeVersion="12" ma:contentTypeDescription="Opprett et nytt dokument." ma:contentTypeScope="" ma:versionID="dbb5dccaf1f7bf9eb4c6a9593a6719f7">
  <xsd:schema xmlns:xsd="http://www.w3.org/2001/XMLSchema" xmlns:xs="http://www.w3.org/2001/XMLSchema" xmlns:p="http://schemas.microsoft.com/office/2006/metadata/properties" xmlns:ns2="963f85fc-e05f-4751-96a1-62de7747db11" xmlns:ns3="cfcf8e6f-8e92-41fe-999b-ed12ee7b4640" targetNamespace="http://schemas.microsoft.com/office/2006/metadata/properties" ma:root="true" ma:fieldsID="f39b5fd5fff7b59e68d6f00bb1e3fcdf" ns2:_="" ns3:_="">
    <xsd:import namespace="963f85fc-e05f-4751-96a1-62de7747db11"/>
    <xsd:import namespace="cfcf8e6f-8e92-41fe-999b-ed12ee7b46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f85fc-e05f-4751-96a1-62de7747db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f8e6f-8e92-41fe-999b-ed12ee7b464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86064E-8F46-4CB6-808C-33C1FF357E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3f85fc-e05f-4751-96a1-62de7747db11"/>
    <ds:schemaRef ds:uri="cfcf8e6f-8e92-41fe-999b-ed12ee7b46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DE96AC-AE1E-4028-96EF-25048E4C210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63f85fc-e05f-4751-96a1-62de7747db11"/>
    <ds:schemaRef ds:uri="http://purl.org/dc/elements/1.1/"/>
    <ds:schemaRef ds:uri="http://schemas.microsoft.com/office/2006/metadata/properties"/>
    <ds:schemaRef ds:uri="cfcf8e6f-8e92-41fe-999b-ed12ee7b464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65B7E3B-4CA1-4AF8-8FFD-BB1428EA49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3214</TotalTime>
  <Words>310</Words>
  <Application>Microsoft Macintosh PowerPoint</Application>
  <PresentationFormat>Widescreen</PresentationFormat>
  <Paragraphs>115</Paragraphs>
  <Slides>17</Slides>
  <Notes>17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4" baseType="lpstr">
      <vt:lpstr>Arial</vt:lpstr>
      <vt:lpstr>Avenir Medium</vt:lpstr>
      <vt:lpstr>Avenir Roman</vt:lpstr>
      <vt:lpstr>Calibri</vt:lpstr>
      <vt:lpstr>Calibri Light</vt:lpstr>
      <vt:lpstr>Wingdings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Mikal Dahle</dc:creator>
  <cp:lastModifiedBy>Marius Knutsen</cp:lastModifiedBy>
  <cp:revision>7</cp:revision>
  <dcterms:created xsi:type="dcterms:W3CDTF">2019-06-24T12:38:22Z</dcterms:created>
  <dcterms:modified xsi:type="dcterms:W3CDTF">2020-06-23T12:34:51Z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0x0101004840CB0A25A1004C9F40ED5862913A7C</vt:lpwstr>
  </property>
</Properties>
</file>